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8" r:id="rId3"/>
    <p:sldId id="257" r:id="rId4"/>
    <p:sldId id="259" r:id="rId5"/>
    <p:sldId id="260" r:id="rId6"/>
    <p:sldId id="261"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17"/>
    <p:restoredTop sz="94694"/>
  </p:normalViewPr>
  <p:slideViewPr>
    <p:cSldViewPr snapToGrid="0" snapToObjects="1">
      <p:cViewPr>
        <p:scale>
          <a:sx n="122" d="100"/>
          <a:sy n="122" d="100"/>
        </p:scale>
        <p:origin x="1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760996-E156-4178-AF4A-9ECAB2EA2EE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38CEC0D-8120-4ED1-91F2-8DB0A5EC6739}">
      <dgm:prSet/>
      <dgm:spPr/>
      <dgm:t>
        <a:bodyPr/>
        <a:lstStyle/>
        <a:p>
          <a:r>
            <a:rPr lang="en-US" b="1"/>
            <a:t>Entrepreneurs</a:t>
          </a:r>
          <a:r>
            <a:rPr lang="en-US"/>
            <a:t> </a:t>
          </a:r>
        </a:p>
      </dgm:t>
    </dgm:pt>
    <dgm:pt modelId="{40746889-9089-4FB9-AF45-AEFC2BD50D52}" type="parTrans" cxnId="{74639C18-2E6B-448B-8D75-B3B221BF58BC}">
      <dgm:prSet/>
      <dgm:spPr/>
      <dgm:t>
        <a:bodyPr/>
        <a:lstStyle/>
        <a:p>
          <a:endParaRPr lang="en-US"/>
        </a:p>
      </dgm:t>
    </dgm:pt>
    <dgm:pt modelId="{3C576015-AFD8-47D7-9DFD-FAF741A40E43}" type="sibTrans" cxnId="{74639C18-2E6B-448B-8D75-B3B221BF58BC}">
      <dgm:prSet/>
      <dgm:spPr/>
      <dgm:t>
        <a:bodyPr/>
        <a:lstStyle/>
        <a:p>
          <a:endParaRPr lang="en-US"/>
        </a:p>
      </dgm:t>
    </dgm:pt>
    <dgm:pt modelId="{54FF3836-84F1-4A6F-8CE3-9B24604F62C4}">
      <dgm:prSet/>
      <dgm:spPr/>
      <dgm:t>
        <a:bodyPr/>
        <a:lstStyle/>
        <a:p>
          <a:r>
            <a:rPr lang="en-US" b="1"/>
            <a:t>Venture Capitalists</a:t>
          </a:r>
          <a:r>
            <a:rPr lang="en-US"/>
            <a:t> </a:t>
          </a:r>
        </a:p>
      </dgm:t>
    </dgm:pt>
    <dgm:pt modelId="{E3DFE147-0658-48CF-8E56-96D67AE6BC2A}" type="parTrans" cxnId="{A3D92893-D00C-4C0C-BA0C-8C41C1D51452}">
      <dgm:prSet/>
      <dgm:spPr/>
      <dgm:t>
        <a:bodyPr/>
        <a:lstStyle/>
        <a:p>
          <a:endParaRPr lang="en-US"/>
        </a:p>
      </dgm:t>
    </dgm:pt>
    <dgm:pt modelId="{37214178-AC4C-4377-A26B-69FF742D8AD1}" type="sibTrans" cxnId="{A3D92893-D00C-4C0C-BA0C-8C41C1D51452}">
      <dgm:prSet/>
      <dgm:spPr/>
      <dgm:t>
        <a:bodyPr/>
        <a:lstStyle/>
        <a:p>
          <a:endParaRPr lang="en-US"/>
        </a:p>
      </dgm:t>
    </dgm:pt>
    <dgm:pt modelId="{E84E9F6B-F2C6-4360-95B8-E5689AD17D79}">
      <dgm:prSet/>
      <dgm:spPr/>
      <dgm:t>
        <a:bodyPr/>
        <a:lstStyle/>
        <a:p>
          <a:r>
            <a:rPr lang="en-US" b="1"/>
            <a:t>Caffeine lovers</a:t>
          </a:r>
          <a:endParaRPr lang="en-US"/>
        </a:p>
      </dgm:t>
    </dgm:pt>
    <dgm:pt modelId="{4E7CDEE0-F7BE-4901-8A07-6E79745FDE85}" type="parTrans" cxnId="{66A00B75-1825-4E73-9010-D88414170ECB}">
      <dgm:prSet/>
      <dgm:spPr/>
      <dgm:t>
        <a:bodyPr/>
        <a:lstStyle/>
        <a:p>
          <a:endParaRPr lang="en-US"/>
        </a:p>
      </dgm:t>
    </dgm:pt>
    <dgm:pt modelId="{795EF7B6-9924-424B-99CE-3A3F64C3E14D}" type="sibTrans" cxnId="{66A00B75-1825-4E73-9010-D88414170ECB}">
      <dgm:prSet/>
      <dgm:spPr/>
      <dgm:t>
        <a:bodyPr/>
        <a:lstStyle/>
        <a:p>
          <a:endParaRPr lang="en-US"/>
        </a:p>
      </dgm:t>
    </dgm:pt>
    <dgm:pt modelId="{FDA21830-CBA1-49F3-9143-D7BE7FB816BC}" type="pres">
      <dgm:prSet presAssocID="{36760996-E156-4178-AF4A-9ECAB2EA2EEC}" presName="root" presStyleCnt="0">
        <dgm:presLayoutVars>
          <dgm:dir/>
          <dgm:resizeHandles val="exact"/>
        </dgm:presLayoutVars>
      </dgm:prSet>
      <dgm:spPr/>
    </dgm:pt>
    <dgm:pt modelId="{AECDF0A6-12CF-492C-BECF-D35F2391A7D5}" type="pres">
      <dgm:prSet presAssocID="{E38CEC0D-8120-4ED1-91F2-8DB0A5EC6739}" presName="compNode" presStyleCnt="0"/>
      <dgm:spPr/>
    </dgm:pt>
    <dgm:pt modelId="{E58F20D9-E932-4D10-83F2-648919F0E29D}" type="pres">
      <dgm:prSet presAssocID="{E38CEC0D-8120-4ED1-91F2-8DB0A5EC6739}" presName="bgRect" presStyleLbl="bgShp" presStyleIdx="0" presStyleCnt="3"/>
      <dgm:spPr/>
    </dgm:pt>
    <dgm:pt modelId="{9DFB00F9-33EE-41C8-B7D4-523E516154A1}" type="pres">
      <dgm:prSet presAssocID="{E38CEC0D-8120-4ED1-91F2-8DB0A5EC67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ion"/>
        </a:ext>
      </dgm:extLst>
    </dgm:pt>
    <dgm:pt modelId="{DEC2AC39-1A14-4AD6-AD8E-D136C7D31EA1}" type="pres">
      <dgm:prSet presAssocID="{E38CEC0D-8120-4ED1-91F2-8DB0A5EC6739}" presName="spaceRect" presStyleCnt="0"/>
      <dgm:spPr/>
    </dgm:pt>
    <dgm:pt modelId="{40F1D586-C776-4779-86C4-1393DD502904}" type="pres">
      <dgm:prSet presAssocID="{E38CEC0D-8120-4ED1-91F2-8DB0A5EC6739}" presName="parTx" presStyleLbl="revTx" presStyleIdx="0" presStyleCnt="3">
        <dgm:presLayoutVars>
          <dgm:chMax val="0"/>
          <dgm:chPref val="0"/>
        </dgm:presLayoutVars>
      </dgm:prSet>
      <dgm:spPr/>
    </dgm:pt>
    <dgm:pt modelId="{AB670E04-9206-4DCD-BFD2-91FE12D76327}" type="pres">
      <dgm:prSet presAssocID="{3C576015-AFD8-47D7-9DFD-FAF741A40E43}" presName="sibTrans" presStyleCnt="0"/>
      <dgm:spPr/>
    </dgm:pt>
    <dgm:pt modelId="{FBAB3CB9-E4E5-4D53-AE4F-2828954F86F0}" type="pres">
      <dgm:prSet presAssocID="{54FF3836-84F1-4A6F-8CE3-9B24604F62C4}" presName="compNode" presStyleCnt="0"/>
      <dgm:spPr/>
    </dgm:pt>
    <dgm:pt modelId="{DF497D88-F0B1-4842-946F-BA138E77C405}" type="pres">
      <dgm:prSet presAssocID="{54FF3836-84F1-4A6F-8CE3-9B24604F62C4}" presName="bgRect" presStyleLbl="bgShp" presStyleIdx="1" presStyleCnt="3"/>
      <dgm:spPr/>
    </dgm:pt>
    <dgm:pt modelId="{EC829EF5-E501-4FC5-8051-BD610E142EAF}" type="pres">
      <dgm:prSet presAssocID="{54FF3836-84F1-4A6F-8CE3-9B24604F62C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ers"/>
        </a:ext>
      </dgm:extLst>
    </dgm:pt>
    <dgm:pt modelId="{FE3FD9BB-B058-4D07-918A-D6838EA3EDA4}" type="pres">
      <dgm:prSet presAssocID="{54FF3836-84F1-4A6F-8CE3-9B24604F62C4}" presName="spaceRect" presStyleCnt="0"/>
      <dgm:spPr/>
    </dgm:pt>
    <dgm:pt modelId="{5A18711D-F953-437B-8A69-1F705B9529DE}" type="pres">
      <dgm:prSet presAssocID="{54FF3836-84F1-4A6F-8CE3-9B24604F62C4}" presName="parTx" presStyleLbl="revTx" presStyleIdx="1" presStyleCnt="3">
        <dgm:presLayoutVars>
          <dgm:chMax val="0"/>
          <dgm:chPref val="0"/>
        </dgm:presLayoutVars>
      </dgm:prSet>
      <dgm:spPr/>
    </dgm:pt>
    <dgm:pt modelId="{EF4D53FD-4555-44E6-B517-8C9497072671}" type="pres">
      <dgm:prSet presAssocID="{37214178-AC4C-4377-A26B-69FF742D8AD1}" presName="sibTrans" presStyleCnt="0"/>
      <dgm:spPr/>
    </dgm:pt>
    <dgm:pt modelId="{09978295-F73C-42EE-8D7E-043A19AB9314}" type="pres">
      <dgm:prSet presAssocID="{E84E9F6B-F2C6-4360-95B8-E5689AD17D79}" presName="compNode" presStyleCnt="0"/>
      <dgm:spPr/>
    </dgm:pt>
    <dgm:pt modelId="{A12E8130-5256-4319-8E37-3FDB6ED4E433}" type="pres">
      <dgm:prSet presAssocID="{E84E9F6B-F2C6-4360-95B8-E5689AD17D79}" presName="bgRect" presStyleLbl="bgShp" presStyleIdx="2" presStyleCnt="3"/>
      <dgm:spPr/>
    </dgm:pt>
    <dgm:pt modelId="{2ACF3557-1D53-48AC-8585-FF9BB2273382}" type="pres">
      <dgm:prSet presAssocID="{E84E9F6B-F2C6-4360-95B8-E5689AD17D7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ffee"/>
        </a:ext>
      </dgm:extLst>
    </dgm:pt>
    <dgm:pt modelId="{07E8833C-387C-47F7-8CBB-BF19FCAC71CA}" type="pres">
      <dgm:prSet presAssocID="{E84E9F6B-F2C6-4360-95B8-E5689AD17D79}" presName="spaceRect" presStyleCnt="0"/>
      <dgm:spPr/>
    </dgm:pt>
    <dgm:pt modelId="{2B80BAA4-145C-4C0F-95B6-0FD6D2B9DDDB}" type="pres">
      <dgm:prSet presAssocID="{E84E9F6B-F2C6-4360-95B8-E5689AD17D79}" presName="parTx" presStyleLbl="revTx" presStyleIdx="2" presStyleCnt="3">
        <dgm:presLayoutVars>
          <dgm:chMax val="0"/>
          <dgm:chPref val="0"/>
        </dgm:presLayoutVars>
      </dgm:prSet>
      <dgm:spPr/>
    </dgm:pt>
  </dgm:ptLst>
  <dgm:cxnLst>
    <dgm:cxn modelId="{74639C18-2E6B-448B-8D75-B3B221BF58BC}" srcId="{36760996-E156-4178-AF4A-9ECAB2EA2EEC}" destId="{E38CEC0D-8120-4ED1-91F2-8DB0A5EC6739}" srcOrd="0" destOrd="0" parTransId="{40746889-9089-4FB9-AF45-AEFC2BD50D52}" sibTransId="{3C576015-AFD8-47D7-9DFD-FAF741A40E43}"/>
    <dgm:cxn modelId="{6281DB32-9DA8-4F02-889E-36A231D6C096}" type="presOf" srcId="{E84E9F6B-F2C6-4360-95B8-E5689AD17D79}" destId="{2B80BAA4-145C-4C0F-95B6-0FD6D2B9DDDB}" srcOrd="0" destOrd="0" presId="urn:microsoft.com/office/officeart/2018/2/layout/IconVerticalSolidList"/>
    <dgm:cxn modelId="{96B04249-84FC-414A-B5EC-4E1807187003}" type="presOf" srcId="{36760996-E156-4178-AF4A-9ECAB2EA2EEC}" destId="{FDA21830-CBA1-49F3-9143-D7BE7FB816BC}" srcOrd="0" destOrd="0" presId="urn:microsoft.com/office/officeart/2018/2/layout/IconVerticalSolidList"/>
    <dgm:cxn modelId="{74DFE361-846C-4841-B740-DC2B1196BC21}" type="presOf" srcId="{54FF3836-84F1-4A6F-8CE3-9B24604F62C4}" destId="{5A18711D-F953-437B-8A69-1F705B9529DE}" srcOrd="0" destOrd="0" presId="urn:microsoft.com/office/officeart/2018/2/layout/IconVerticalSolidList"/>
    <dgm:cxn modelId="{66A00B75-1825-4E73-9010-D88414170ECB}" srcId="{36760996-E156-4178-AF4A-9ECAB2EA2EEC}" destId="{E84E9F6B-F2C6-4360-95B8-E5689AD17D79}" srcOrd="2" destOrd="0" parTransId="{4E7CDEE0-F7BE-4901-8A07-6E79745FDE85}" sibTransId="{795EF7B6-9924-424B-99CE-3A3F64C3E14D}"/>
    <dgm:cxn modelId="{D64E9C89-4694-4F61-A679-64320F51218B}" type="presOf" srcId="{E38CEC0D-8120-4ED1-91F2-8DB0A5EC6739}" destId="{40F1D586-C776-4779-86C4-1393DD502904}" srcOrd="0" destOrd="0" presId="urn:microsoft.com/office/officeart/2018/2/layout/IconVerticalSolidList"/>
    <dgm:cxn modelId="{A3D92893-D00C-4C0C-BA0C-8C41C1D51452}" srcId="{36760996-E156-4178-AF4A-9ECAB2EA2EEC}" destId="{54FF3836-84F1-4A6F-8CE3-9B24604F62C4}" srcOrd="1" destOrd="0" parTransId="{E3DFE147-0658-48CF-8E56-96D67AE6BC2A}" sibTransId="{37214178-AC4C-4377-A26B-69FF742D8AD1}"/>
    <dgm:cxn modelId="{3B3F6243-2D05-4F2E-B266-BC2FB630FE1E}" type="presParOf" srcId="{FDA21830-CBA1-49F3-9143-D7BE7FB816BC}" destId="{AECDF0A6-12CF-492C-BECF-D35F2391A7D5}" srcOrd="0" destOrd="0" presId="urn:microsoft.com/office/officeart/2018/2/layout/IconVerticalSolidList"/>
    <dgm:cxn modelId="{D1F9E766-7DC5-4A5C-8CAA-32A505F22D31}" type="presParOf" srcId="{AECDF0A6-12CF-492C-BECF-D35F2391A7D5}" destId="{E58F20D9-E932-4D10-83F2-648919F0E29D}" srcOrd="0" destOrd="0" presId="urn:microsoft.com/office/officeart/2018/2/layout/IconVerticalSolidList"/>
    <dgm:cxn modelId="{1DC40613-0B71-46C3-A64F-E6D1909E0ABC}" type="presParOf" srcId="{AECDF0A6-12CF-492C-BECF-D35F2391A7D5}" destId="{9DFB00F9-33EE-41C8-B7D4-523E516154A1}" srcOrd="1" destOrd="0" presId="urn:microsoft.com/office/officeart/2018/2/layout/IconVerticalSolidList"/>
    <dgm:cxn modelId="{B347133C-7548-49DB-BF4E-E27DAFE87861}" type="presParOf" srcId="{AECDF0A6-12CF-492C-BECF-D35F2391A7D5}" destId="{DEC2AC39-1A14-4AD6-AD8E-D136C7D31EA1}" srcOrd="2" destOrd="0" presId="urn:microsoft.com/office/officeart/2018/2/layout/IconVerticalSolidList"/>
    <dgm:cxn modelId="{D5DFD078-8DD4-4012-936B-DF8FEFB37F0D}" type="presParOf" srcId="{AECDF0A6-12CF-492C-BECF-D35F2391A7D5}" destId="{40F1D586-C776-4779-86C4-1393DD502904}" srcOrd="3" destOrd="0" presId="urn:microsoft.com/office/officeart/2018/2/layout/IconVerticalSolidList"/>
    <dgm:cxn modelId="{B28A3DC8-5AEB-4C99-AF63-BFB1CBE70928}" type="presParOf" srcId="{FDA21830-CBA1-49F3-9143-D7BE7FB816BC}" destId="{AB670E04-9206-4DCD-BFD2-91FE12D76327}" srcOrd="1" destOrd="0" presId="urn:microsoft.com/office/officeart/2018/2/layout/IconVerticalSolidList"/>
    <dgm:cxn modelId="{EAFDF818-B7C4-4B48-BC58-322A203048C3}" type="presParOf" srcId="{FDA21830-CBA1-49F3-9143-D7BE7FB816BC}" destId="{FBAB3CB9-E4E5-4D53-AE4F-2828954F86F0}" srcOrd="2" destOrd="0" presId="urn:microsoft.com/office/officeart/2018/2/layout/IconVerticalSolidList"/>
    <dgm:cxn modelId="{F71044F9-17AD-4573-BDCF-DD559EFB921A}" type="presParOf" srcId="{FBAB3CB9-E4E5-4D53-AE4F-2828954F86F0}" destId="{DF497D88-F0B1-4842-946F-BA138E77C405}" srcOrd="0" destOrd="0" presId="urn:microsoft.com/office/officeart/2018/2/layout/IconVerticalSolidList"/>
    <dgm:cxn modelId="{4AA4AD79-B6FB-404B-BC40-9848B718A8BA}" type="presParOf" srcId="{FBAB3CB9-E4E5-4D53-AE4F-2828954F86F0}" destId="{EC829EF5-E501-4FC5-8051-BD610E142EAF}" srcOrd="1" destOrd="0" presId="urn:microsoft.com/office/officeart/2018/2/layout/IconVerticalSolidList"/>
    <dgm:cxn modelId="{872DE500-61D2-4EDD-8682-6E387B768694}" type="presParOf" srcId="{FBAB3CB9-E4E5-4D53-AE4F-2828954F86F0}" destId="{FE3FD9BB-B058-4D07-918A-D6838EA3EDA4}" srcOrd="2" destOrd="0" presId="urn:microsoft.com/office/officeart/2018/2/layout/IconVerticalSolidList"/>
    <dgm:cxn modelId="{EC551442-D0AD-4374-AB72-800E488B079D}" type="presParOf" srcId="{FBAB3CB9-E4E5-4D53-AE4F-2828954F86F0}" destId="{5A18711D-F953-437B-8A69-1F705B9529DE}" srcOrd="3" destOrd="0" presId="urn:microsoft.com/office/officeart/2018/2/layout/IconVerticalSolidList"/>
    <dgm:cxn modelId="{F7DF3BDC-8368-4F32-96EB-AB56CFEBD2DC}" type="presParOf" srcId="{FDA21830-CBA1-49F3-9143-D7BE7FB816BC}" destId="{EF4D53FD-4555-44E6-B517-8C9497072671}" srcOrd="3" destOrd="0" presId="urn:microsoft.com/office/officeart/2018/2/layout/IconVerticalSolidList"/>
    <dgm:cxn modelId="{67BCEE78-C41B-4757-B565-7C07A6B25CBE}" type="presParOf" srcId="{FDA21830-CBA1-49F3-9143-D7BE7FB816BC}" destId="{09978295-F73C-42EE-8D7E-043A19AB9314}" srcOrd="4" destOrd="0" presId="urn:microsoft.com/office/officeart/2018/2/layout/IconVerticalSolidList"/>
    <dgm:cxn modelId="{B1382576-8C61-4DE4-B946-040200CB6CB6}" type="presParOf" srcId="{09978295-F73C-42EE-8D7E-043A19AB9314}" destId="{A12E8130-5256-4319-8E37-3FDB6ED4E433}" srcOrd="0" destOrd="0" presId="urn:microsoft.com/office/officeart/2018/2/layout/IconVerticalSolidList"/>
    <dgm:cxn modelId="{4D33E3F0-C5A2-43C1-8ACE-17394D429988}" type="presParOf" srcId="{09978295-F73C-42EE-8D7E-043A19AB9314}" destId="{2ACF3557-1D53-48AC-8585-FF9BB2273382}" srcOrd="1" destOrd="0" presId="urn:microsoft.com/office/officeart/2018/2/layout/IconVerticalSolidList"/>
    <dgm:cxn modelId="{3931AF14-905E-42BA-91A0-2FCBA4B5E5F8}" type="presParOf" srcId="{09978295-F73C-42EE-8D7E-043A19AB9314}" destId="{07E8833C-387C-47F7-8CBB-BF19FCAC71CA}" srcOrd="2" destOrd="0" presId="urn:microsoft.com/office/officeart/2018/2/layout/IconVerticalSolidList"/>
    <dgm:cxn modelId="{C4E7E115-F027-408A-893B-B806573BEC9D}" type="presParOf" srcId="{09978295-F73C-42EE-8D7E-043A19AB9314}" destId="{2B80BAA4-145C-4C0F-95B6-0FD6D2B9DDD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F20D9-E932-4D10-83F2-648919F0E29D}">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FB00F9-33EE-41C8-B7D4-523E516154A1}">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F1D586-C776-4779-86C4-1393DD502904}">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b="1" kern="1200"/>
            <a:t>Entrepreneurs</a:t>
          </a:r>
          <a:r>
            <a:rPr lang="en-US" sz="2500" kern="1200"/>
            <a:t> </a:t>
          </a:r>
        </a:p>
      </dsp:txBody>
      <dsp:txXfrm>
        <a:off x="1941716" y="718"/>
        <a:ext cx="4571887" cy="1681139"/>
      </dsp:txXfrm>
    </dsp:sp>
    <dsp:sp modelId="{DF497D88-F0B1-4842-946F-BA138E77C405}">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829EF5-E501-4FC5-8051-BD610E142EAF}">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18711D-F953-437B-8A69-1F705B9529DE}">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b="1" kern="1200"/>
            <a:t>Venture Capitalists</a:t>
          </a:r>
          <a:r>
            <a:rPr lang="en-US" sz="2500" kern="1200"/>
            <a:t> </a:t>
          </a:r>
        </a:p>
      </dsp:txBody>
      <dsp:txXfrm>
        <a:off x="1941716" y="2102143"/>
        <a:ext cx="4571887" cy="1681139"/>
      </dsp:txXfrm>
    </dsp:sp>
    <dsp:sp modelId="{A12E8130-5256-4319-8E37-3FDB6ED4E433}">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F3557-1D53-48AC-8585-FF9BB2273382}">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80BAA4-145C-4C0F-95B6-0FD6D2B9DDDB}">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b="1" kern="1200"/>
            <a:t>Caffeine lovers</a:t>
          </a:r>
          <a:endParaRPr lang="en-US" sz="2500" kern="1200"/>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FFB32B-5928-D848-BE70-33B41E5F2BCD}" type="datetimeFigureOut">
              <a:rPr lang="en-US" smtClean="0"/>
              <a:t>2/25/20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1EDE54-4945-F048-99BE-3EFD83A53A4D}" type="slidenum">
              <a:rPr lang="en-US" smtClean="0"/>
              <a:t>‹#›</a:t>
            </a:fld>
            <a:endParaRPr lang="en-US"/>
          </a:p>
        </p:txBody>
      </p:sp>
    </p:spTree>
    <p:extLst>
      <p:ext uri="{BB962C8B-B14F-4D97-AF65-F5344CB8AC3E}">
        <p14:creationId xmlns:p14="http://schemas.microsoft.com/office/powerpoint/2010/main" val="1007906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1EDE54-4945-F048-99BE-3EFD83A53A4D}" type="slidenum">
              <a:rPr lang="en-US" smtClean="0"/>
              <a:t>2</a:t>
            </a:fld>
            <a:endParaRPr lang="en-US"/>
          </a:p>
        </p:txBody>
      </p:sp>
    </p:spTree>
    <p:extLst>
      <p:ext uri="{BB962C8B-B14F-4D97-AF65-F5344CB8AC3E}">
        <p14:creationId xmlns:p14="http://schemas.microsoft.com/office/powerpoint/2010/main" val="1197916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B875-8E90-F746-B1A4-C6FF43A899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A023FF-BA4E-4F49-9CFF-5A0B09B1E4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7754D2-E9B3-DB42-8700-00B6E6B7D41A}"/>
              </a:ext>
            </a:extLst>
          </p:cNvPr>
          <p:cNvSpPr>
            <a:spLocks noGrp="1"/>
          </p:cNvSpPr>
          <p:nvPr>
            <p:ph type="dt" sz="half" idx="10"/>
          </p:nvPr>
        </p:nvSpPr>
        <p:spPr/>
        <p:txBody>
          <a:bodyPr/>
          <a:lstStyle/>
          <a:p>
            <a:fld id="{448F903F-8505-2D47-839E-745188524DBC}" type="datetimeFigureOut">
              <a:rPr lang="en-US" smtClean="0"/>
              <a:t>2/25/20</a:t>
            </a:fld>
            <a:endParaRPr lang="en-US"/>
          </a:p>
        </p:txBody>
      </p:sp>
      <p:sp>
        <p:nvSpPr>
          <p:cNvPr id="5" name="Footer Placeholder 4">
            <a:extLst>
              <a:ext uri="{FF2B5EF4-FFF2-40B4-BE49-F238E27FC236}">
                <a16:creationId xmlns:a16="http://schemas.microsoft.com/office/drawing/2014/main" id="{409BC56C-1791-F248-9B1E-EC4381C83D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E14752-CC9B-6D4F-987B-FDD7AE24DEAC}"/>
              </a:ext>
            </a:extLst>
          </p:cNvPr>
          <p:cNvSpPr>
            <a:spLocks noGrp="1"/>
          </p:cNvSpPr>
          <p:nvPr>
            <p:ph type="sldNum" sz="quarter" idx="12"/>
          </p:nvPr>
        </p:nvSpPr>
        <p:spPr/>
        <p:txBody>
          <a:bodyPr/>
          <a:lstStyle/>
          <a:p>
            <a:fld id="{9F3397C3-A5B6-7F44-9E6E-C5FD6CBDA9DF}" type="slidenum">
              <a:rPr lang="en-US" smtClean="0"/>
              <a:t>‹#›</a:t>
            </a:fld>
            <a:endParaRPr lang="en-US"/>
          </a:p>
        </p:txBody>
      </p:sp>
    </p:spTree>
    <p:extLst>
      <p:ext uri="{BB962C8B-B14F-4D97-AF65-F5344CB8AC3E}">
        <p14:creationId xmlns:p14="http://schemas.microsoft.com/office/powerpoint/2010/main" val="4054033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2D446-6DB0-3F47-A23C-82244BF9CE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5BD177-7A52-BF4D-93A0-4E005B7185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2732CD-9C83-F04C-BA5C-C0FCD7E684F9}"/>
              </a:ext>
            </a:extLst>
          </p:cNvPr>
          <p:cNvSpPr>
            <a:spLocks noGrp="1"/>
          </p:cNvSpPr>
          <p:nvPr>
            <p:ph type="dt" sz="half" idx="10"/>
          </p:nvPr>
        </p:nvSpPr>
        <p:spPr/>
        <p:txBody>
          <a:bodyPr/>
          <a:lstStyle/>
          <a:p>
            <a:fld id="{448F903F-8505-2D47-839E-745188524DBC}" type="datetimeFigureOut">
              <a:rPr lang="en-US" smtClean="0"/>
              <a:t>2/25/20</a:t>
            </a:fld>
            <a:endParaRPr lang="en-US"/>
          </a:p>
        </p:txBody>
      </p:sp>
      <p:sp>
        <p:nvSpPr>
          <p:cNvPr id="5" name="Footer Placeholder 4">
            <a:extLst>
              <a:ext uri="{FF2B5EF4-FFF2-40B4-BE49-F238E27FC236}">
                <a16:creationId xmlns:a16="http://schemas.microsoft.com/office/drawing/2014/main" id="{523B8ACD-C47E-9642-A1E4-8D7AAF19D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A254D-0D24-E741-ADA4-4D71EC815810}"/>
              </a:ext>
            </a:extLst>
          </p:cNvPr>
          <p:cNvSpPr>
            <a:spLocks noGrp="1"/>
          </p:cNvSpPr>
          <p:nvPr>
            <p:ph type="sldNum" sz="quarter" idx="12"/>
          </p:nvPr>
        </p:nvSpPr>
        <p:spPr/>
        <p:txBody>
          <a:bodyPr/>
          <a:lstStyle/>
          <a:p>
            <a:fld id="{9F3397C3-A5B6-7F44-9E6E-C5FD6CBDA9DF}" type="slidenum">
              <a:rPr lang="en-US" smtClean="0"/>
              <a:t>‹#›</a:t>
            </a:fld>
            <a:endParaRPr lang="en-US"/>
          </a:p>
        </p:txBody>
      </p:sp>
    </p:spTree>
    <p:extLst>
      <p:ext uri="{BB962C8B-B14F-4D97-AF65-F5344CB8AC3E}">
        <p14:creationId xmlns:p14="http://schemas.microsoft.com/office/powerpoint/2010/main" val="28384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19762F-0DF0-6F4D-A592-CD9E7B9E74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C0426C-805E-2F45-8127-4FDAE4D959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5B388-505B-504C-A16E-387906919043}"/>
              </a:ext>
            </a:extLst>
          </p:cNvPr>
          <p:cNvSpPr>
            <a:spLocks noGrp="1"/>
          </p:cNvSpPr>
          <p:nvPr>
            <p:ph type="dt" sz="half" idx="10"/>
          </p:nvPr>
        </p:nvSpPr>
        <p:spPr/>
        <p:txBody>
          <a:bodyPr/>
          <a:lstStyle/>
          <a:p>
            <a:fld id="{448F903F-8505-2D47-839E-745188524DBC}" type="datetimeFigureOut">
              <a:rPr lang="en-US" smtClean="0"/>
              <a:t>2/25/20</a:t>
            </a:fld>
            <a:endParaRPr lang="en-US"/>
          </a:p>
        </p:txBody>
      </p:sp>
      <p:sp>
        <p:nvSpPr>
          <p:cNvPr id="5" name="Footer Placeholder 4">
            <a:extLst>
              <a:ext uri="{FF2B5EF4-FFF2-40B4-BE49-F238E27FC236}">
                <a16:creationId xmlns:a16="http://schemas.microsoft.com/office/drawing/2014/main" id="{610C6E13-E3D1-0E46-8679-8DAEBC9F30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6BF042-9D7C-DA43-93C3-D626E8944E43}"/>
              </a:ext>
            </a:extLst>
          </p:cNvPr>
          <p:cNvSpPr>
            <a:spLocks noGrp="1"/>
          </p:cNvSpPr>
          <p:nvPr>
            <p:ph type="sldNum" sz="quarter" idx="12"/>
          </p:nvPr>
        </p:nvSpPr>
        <p:spPr/>
        <p:txBody>
          <a:bodyPr/>
          <a:lstStyle/>
          <a:p>
            <a:fld id="{9F3397C3-A5B6-7F44-9E6E-C5FD6CBDA9DF}" type="slidenum">
              <a:rPr lang="en-US" smtClean="0"/>
              <a:t>‹#›</a:t>
            </a:fld>
            <a:endParaRPr lang="en-US"/>
          </a:p>
        </p:txBody>
      </p:sp>
    </p:spTree>
    <p:extLst>
      <p:ext uri="{BB962C8B-B14F-4D97-AF65-F5344CB8AC3E}">
        <p14:creationId xmlns:p14="http://schemas.microsoft.com/office/powerpoint/2010/main" val="390257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04C6F-B71E-0B46-8503-3A1539CA16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D79F87-CF8E-E040-8546-49F897FB04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59AF0-4109-0049-95A0-8593364CD58B}"/>
              </a:ext>
            </a:extLst>
          </p:cNvPr>
          <p:cNvSpPr>
            <a:spLocks noGrp="1"/>
          </p:cNvSpPr>
          <p:nvPr>
            <p:ph type="dt" sz="half" idx="10"/>
          </p:nvPr>
        </p:nvSpPr>
        <p:spPr/>
        <p:txBody>
          <a:bodyPr/>
          <a:lstStyle/>
          <a:p>
            <a:fld id="{448F903F-8505-2D47-839E-745188524DBC}" type="datetimeFigureOut">
              <a:rPr lang="en-US" smtClean="0"/>
              <a:t>2/25/20</a:t>
            </a:fld>
            <a:endParaRPr lang="en-US"/>
          </a:p>
        </p:txBody>
      </p:sp>
      <p:sp>
        <p:nvSpPr>
          <p:cNvPr id="5" name="Footer Placeholder 4">
            <a:extLst>
              <a:ext uri="{FF2B5EF4-FFF2-40B4-BE49-F238E27FC236}">
                <a16:creationId xmlns:a16="http://schemas.microsoft.com/office/drawing/2014/main" id="{206544E0-55DB-FD4A-AB46-E9E168EE25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98962C-2C17-AD42-B047-7FFA69460155}"/>
              </a:ext>
            </a:extLst>
          </p:cNvPr>
          <p:cNvSpPr>
            <a:spLocks noGrp="1"/>
          </p:cNvSpPr>
          <p:nvPr>
            <p:ph type="sldNum" sz="quarter" idx="12"/>
          </p:nvPr>
        </p:nvSpPr>
        <p:spPr/>
        <p:txBody>
          <a:bodyPr/>
          <a:lstStyle/>
          <a:p>
            <a:fld id="{9F3397C3-A5B6-7F44-9E6E-C5FD6CBDA9DF}" type="slidenum">
              <a:rPr lang="en-US" smtClean="0"/>
              <a:t>‹#›</a:t>
            </a:fld>
            <a:endParaRPr lang="en-US"/>
          </a:p>
        </p:txBody>
      </p:sp>
    </p:spTree>
    <p:extLst>
      <p:ext uri="{BB962C8B-B14F-4D97-AF65-F5344CB8AC3E}">
        <p14:creationId xmlns:p14="http://schemas.microsoft.com/office/powerpoint/2010/main" val="3095281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E9A31-DEE4-9345-8E07-EEF2ED788D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C5EF0C-5253-D94A-A184-CBFB3D0FC7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B36867-F573-D142-A966-A220432649C0}"/>
              </a:ext>
            </a:extLst>
          </p:cNvPr>
          <p:cNvSpPr>
            <a:spLocks noGrp="1"/>
          </p:cNvSpPr>
          <p:nvPr>
            <p:ph type="dt" sz="half" idx="10"/>
          </p:nvPr>
        </p:nvSpPr>
        <p:spPr/>
        <p:txBody>
          <a:bodyPr/>
          <a:lstStyle/>
          <a:p>
            <a:fld id="{448F903F-8505-2D47-839E-745188524DBC}" type="datetimeFigureOut">
              <a:rPr lang="en-US" smtClean="0"/>
              <a:t>2/25/20</a:t>
            </a:fld>
            <a:endParaRPr lang="en-US"/>
          </a:p>
        </p:txBody>
      </p:sp>
      <p:sp>
        <p:nvSpPr>
          <p:cNvPr id="5" name="Footer Placeholder 4">
            <a:extLst>
              <a:ext uri="{FF2B5EF4-FFF2-40B4-BE49-F238E27FC236}">
                <a16:creationId xmlns:a16="http://schemas.microsoft.com/office/drawing/2014/main" id="{26220176-5F4A-1D47-82FC-4C902CC587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0F57F-3228-9D41-8797-24899B646F2C}"/>
              </a:ext>
            </a:extLst>
          </p:cNvPr>
          <p:cNvSpPr>
            <a:spLocks noGrp="1"/>
          </p:cNvSpPr>
          <p:nvPr>
            <p:ph type="sldNum" sz="quarter" idx="12"/>
          </p:nvPr>
        </p:nvSpPr>
        <p:spPr/>
        <p:txBody>
          <a:bodyPr/>
          <a:lstStyle/>
          <a:p>
            <a:fld id="{9F3397C3-A5B6-7F44-9E6E-C5FD6CBDA9DF}" type="slidenum">
              <a:rPr lang="en-US" smtClean="0"/>
              <a:t>‹#›</a:t>
            </a:fld>
            <a:endParaRPr lang="en-US"/>
          </a:p>
        </p:txBody>
      </p:sp>
    </p:spTree>
    <p:extLst>
      <p:ext uri="{BB962C8B-B14F-4D97-AF65-F5344CB8AC3E}">
        <p14:creationId xmlns:p14="http://schemas.microsoft.com/office/powerpoint/2010/main" val="3213633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3010B-E986-CB45-BA85-810151BDAE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0A4829-23C4-644D-9832-6732655B9E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66DB65-3E8E-A041-92C7-1B24470309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0BC2F4-71CF-2743-A60F-872ED007E3C2}"/>
              </a:ext>
            </a:extLst>
          </p:cNvPr>
          <p:cNvSpPr>
            <a:spLocks noGrp="1"/>
          </p:cNvSpPr>
          <p:nvPr>
            <p:ph type="dt" sz="half" idx="10"/>
          </p:nvPr>
        </p:nvSpPr>
        <p:spPr/>
        <p:txBody>
          <a:bodyPr/>
          <a:lstStyle/>
          <a:p>
            <a:fld id="{448F903F-8505-2D47-839E-745188524DBC}" type="datetimeFigureOut">
              <a:rPr lang="en-US" smtClean="0"/>
              <a:t>2/25/20</a:t>
            </a:fld>
            <a:endParaRPr lang="en-US"/>
          </a:p>
        </p:txBody>
      </p:sp>
      <p:sp>
        <p:nvSpPr>
          <p:cNvPr id="6" name="Footer Placeholder 5">
            <a:extLst>
              <a:ext uri="{FF2B5EF4-FFF2-40B4-BE49-F238E27FC236}">
                <a16:creationId xmlns:a16="http://schemas.microsoft.com/office/drawing/2014/main" id="{0119E735-12E1-864A-B603-2906D75246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EE77C-D7D2-5F4B-943E-13F5968B9B28}"/>
              </a:ext>
            </a:extLst>
          </p:cNvPr>
          <p:cNvSpPr>
            <a:spLocks noGrp="1"/>
          </p:cNvSpPr>
          <p:nvPr>
            <p:ph type="sldNum" sz="quarter" idx="12"/>
          </p:nvPr>
        </p:nvSpPr>
        <p:spPr/>
        <p:txBody>
          <a:bodyPr/>
          <a:lstStyle/>
          <a:p>
            <a:fld id="{9F3397C3-A5B6-7F44-9E6E-C5FD6CBDA9DF}" type="slidenum">
              <a:rPr lang="en-US" smtClean="0"/>
              <a:t>‹#›</a:t>
            </a:fld>
            <a:endParaRPr lang="en-US"/>
          </a:p>
        </p:txBody>
      </p:sp>
    </p:spTree>
    <p:extLst>
      <p:ext uri="{BB962C8B-B14F-4D97-AF65-F5344CB8AC3E}">
        <p14:creationId xmlns:p14="http://schemas.microsoft.com/office/powerpoint/2010/main" val="49426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1F014-5136-5F4A-9887-C6FFF4E98D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2A4A54-E7C5-AB4F-9310-7271B7D87A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D66F7A-B316-264E-8DD5-6063CE0DF9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6A88EB-37B9-3A46-93C8-BC81A98031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6D7618-C36E-EA4D-B7C3-E6DDE6AC35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CEE9E4-AC03-A94E-9DD3-CF8C6712D904}"/>
              </a:ext>
            </a:extLst>
          </p:cNvPr>
          <p:cNvSpPr>
            <a:spLocks noGrp="1"/>
          </p:cNvSpPr>
          <p:nvPr>
            <p:ph type="dt" sz="half" idx="10"/>
          </p:nvPr>
        </p:nvSpPr>
        <p:spPr/>
        <p:txBody>
          <a:bodyPr/>
          <a:lstStyle/>
          <a:p>
            <a:fld id="{448F903F-8505-2D47-839E-745188524DBC}" type="datetimeFigureOut">
              <a:rPr lang="en-US" smtClean="0"/>
              <a:t>2/25/20</a:t>
            </a:fld>
            <a:endParaRPr lang="en-US"/>
          </a:p>
        </p:txBody>
      </p:sp>
      <p:sp>
        <p:nvSpPr>
          <p:cNvPr id="8" name="Footer Placeholder 7">
            <a:extLst>
              <a:ext uri="{FF2B5EF4-FFF2-40B4-BE49-F238E27FC236}">
                <a16:creationId xmlns:a16="http://schemas.microsoft.com/office/drawing/2014/main" id="{FA986645-357B-B840-A45B-6CEC7DAC6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866038-FDBD-1649-AE5D-C4847882D4BD}"/>
              </a:ext>
            </a:extLst>
          </p:cNvPr>
          <p:cNvSpPr>
            <a:spLocks noGrp="1"/>
          </p:cNvSpPr>
          <p:nvPr>
            <p:ph type="sldNum" sz="quarter" idx="12"/>
          </p:nvPr>
        </p:nvSpPr>
        <p:spPr/>
        <p:txBody>
          <a:bodyPr/>
          <a:lstStyle/>
          <a:p>
            <a:fld id="{9F3397C3-A5B6-7F44-9E6E-C5FD6CBDA9DF}" type="slidenum">
              <a:rPr lang="en-US" smtClean="0"/>
              <a:t>‹#›</a:t>
            </a:fld>
            <a:endParaRPr lang="en-US"/>
          </a:p>
        </p:txBody>
      </p:sp>
    </p:spTree>
    <p:extLst>
      <p:ext uri="{BB962C8B-B14F-4D97-AF65-F5344CB8AC3E}">
        <p14:creationId xmlns:p14="http://schemas.microsoft.com/office/powerpoint/2010/main" val="2995162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B0CE-FA62-8D4D-A70F-BD88709F40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9DC0E8-3D91-BA4E-B293-7532F91E2572}"/>
              </a:ext>
            </a:extLst>
          </p:cNvPr>
          <p:cNvSpPr>
            <a:spLocks noGrp="1"/>
          </p:cNvSpPr>
          <p:nvPr>
            <p:ph type="dt" sz="half" idx="10"/>
          </p:nvPr>
        </p:nvSpPr>
        <p:spPr/>
        <p:txBody>
          <a:bodyPr/>
          <a:lstStyle/>
          <a:p>
            <a:fld id="{448F903F-8505-2D47-839E-745188524DBC}" type="datetimeFigureOut">
              <a:rPr lang="en-US" smtClean="0"/>
              <a:t>2/25/20</a:t>
            </a:fld>
            <a:endParaRPr lang="en-US"/>
          </a:p>
        </p:txBody>
      </p:sp>
      <p:sp>
        <p:nvSpPr>
          <p:cNvPr id="4" name="Footer Placeholder 3">
            <a:extLst>
              <a:ext uri="{FF2B5EF4-FFF2-40B4-BE49-F238E27FC236}">
                <a16:creationId xmlns:a16="http://schemas.microsoft.com/office/drawing/2014/main" id="{CA124DDE-B810-7F49-846C-04C4751A36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7FF843-0E69-3740-8A26-E12ADE6AD30F}"/>
              </a:ext>
            </a:extLst>
          </p:cNvPr>
          <p:cNvSpPr>
            <a:spLocks noGrp="1"/>
          </p:cNvSpPr>
          <p:nvPr>
            <p:ph type="sldNum" sz="quarter" idx="12"/>
          </p:nvPr>
        </p:nvSpPr>
        <p:spPr/>
        <p:txBody>
          <a:bodyPr/>
          <a:lstStyle/>
          <a:p>
            <a:fld id="{9F3397C3-A5B6-7F44-9E6E-C5FD6CBDA9DF}" type="slidenum">
              <a:rPr lang="en-US" smtClean="0"/>
              <a:t>‹#›</a:t>
            </a:fld>
            <a:endParaRPr lang="en-US"/>
          </a:p>
        </p:txBody>
      </p:sp>
    </p:spTree>
    <p:extLst>
      <p:ext uri="{BB962C8B-B14F-4D97-AF65-F5344CB8AC3E}">
        <p14:creationId xmlns:p14="http://schemas.microsoft.com/office/powerpoint/2010/main" val="1165836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8698C5-53F6-2246-9636-BB6C98586AAF}"/>
              </a:ext>
            </a:extLst>
          </p:cNvPr>
          <p:cNvSpPr>
            <a:spLocks noGrp="1"/>
          </p:cNvSpPr>
          <p:nvPr>
            <p:ph type="dt" sz="half" idx="10"/>
          </p:nvPr>
        </p:nvSpPr>
        <p:spPr/>
        <p:txBody>
          <a:bodyPr/>
          <a:lstStyle/>
          <a:p>
            <a:fld id="{448F903F-8505-2D47-839E-745188524DBC}" type="datetimeFigureOut">
              <a:rPr lang="en-US" smtClean="0"/>
              <a:t>2/25/20</a:t>
            </a:fld>
            <a:endParaRPr lang="en-US"/>
          </a:p>
        </p:txBody>
      </p:sp>
      <p:sp>
        <p:nvSpPr>
          <p:cNvPr id="3" name="Footer Placeholder 2">
            <a:extLst>
              <a:ext uri="{FF2B5EF4-FFF2-40B4-BE49-F238E27FC236}">
                <a16:creationId xmlns:a16="http://schemas.microsoft.com/office/drawing/2014/main" id="{97E0C0BF-00CA-FE4B-9B97-85C9660FB2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54CA0-189D-FE40-BB86-68051BA2CCC6}"/>
              </a:ext>
            </a:extLst>
          </p:cNvPr>
          <p:cNvSpPr>
            <a:spLocks noGrp="1"/>
          </p:cNvSpPr>
          <p:nvPr>
            <p:ph type="sldNum" sz="quarter" idx="12"/>
          </p:nvPr>
        </p:nvSpPr>
        <p:spPr/>
        <p:txBody>
          <a:bodyPr/>
          <a:lstStyle/>
          <a:p>
            <a:fld id="{9F3397C3-A5B6-7F44-9E6E-C5FD6CBDA9DF}" type="slidenum">
              <a:rPr lang="en-US" smtClean="0"/>
              <a:t>‹#›</a:t>
            </a:fld>
            <a:endParaRPr lang="en-US"/>
          </a:p>
        </p:txBody>
      </p:sp>
    </p:spTree>
    <p:extLst>
      <p:ext uri="{BB962C8B-B14F-4D97-AF65-F5344CB8AC3E}">
        <p14:creationId xmlns:p14="http://schemas.microsoft.com/office/powerpoint/2010/main" val="1759597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5B48-E93A-5C4B-B25E-C55C305A70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5E3BA9-F1E6-904B-82C1-070BED6B32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62581C-0AB1-7147-B06F-6689F8C7A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5854EF-5A2E-EA4D-B774-AD18FBDA7595}"/>
              </a:ext>
            </a:extLst>
          </p:cNvPr>
          <p:cNvSpPr>
            <a:spLocks noGrp="1"/>
          </p:cNvSpPr>
          <p:nvPr>
            <p:ph type="dt" sz="half" idx="10"/>
          </p:nvPr>
        </p:nvSpPr>
        <p:spPr/>
        <p:txBody>
          <a:bodyPr/>
          <a:lstStyle/>
          <a:p>
            <a:fld id="{448F903F-8505-2D47-839E-745188524DBC}" type="datetimeFigureOut">
              <a:rPr lang="en-US" smtClean="0"/>
              <a:t>2/25/20</a:t>
            </a:fld>
            <a:endParaRPr lang="en-US"/>
          </a:p>
        </p:txBody>
      </p:sp>
      <p:sp>
        <p:nvSpPr>
          <p:cNvPr id="6" name="Footer Placeholder 5">
            <a:extLst>
              <a:ext uri="{FF2B5EF4-FFF2-40B4-BE49-F238E27FC236}">
                <a16:creationId xmlns:a16="http://schemas.microsoft.com/office/drawing/2014/main" id="{394948BA-B44D-FC47-A7C6-B9A547F59B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FC3CBA-3F84-6543-8038-7ACB876E7430}"/>
              </a:ext>
            </a:extLst>
          </p:cNvPr>
          <p:cNvSpPr>
            <a:spLocks noGrp="1"/>
          </p:cNvSpPr>
          <p:nvPr>
            <p:ph type="sldNum" sz="quarter" idx="12"/>
          </p:nvPr>
        </p:nvSpPr>
        <p:spPr/>
        <p:txBody>
          <a:bodyPr/>
          <a:lstStyle/>
          <a:p>
            <a:fld id="{9F3397C3-A5B6-7F44-9E6E-C5FD6CBDA9DF}" type="slidenum">
              <a:rPr lang="en-US" smtClean="0"/>
              <a:t>‹#›</a:t>
            </a:fld>
            <a:endParaRPr lang="en-US"/>
          </a:p>
        </p:txBody>
      </p:sp>
    </p:spTree>
    <p:extLst>
      <p:ext uri="{BB962C8B-B14F-4D97-AF65-F5344CB8AC3E}">
        <p14:creationId xmlns:p14="http://schemas.microsoft.com/office/powerpoint/2010/main" val="1030467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2546-3B05-1545-A5E0-8CFDE1D70E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73F7A8-A34E-3349-B0D9-359A8E0F73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2E31C4-8CB7-3149-904F-B757BF90EF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E6BD19-35F4-CA46-8D53-91A1B624221B}"/>
              </a:ext>
            </a:extLst>
          </p:cNvPr>
          <p:cNvSpPr>
            <a:spLocks noGrp="1"/>
          </p:cNvSpPr>
          <p:nvPr>
            <p:ph type="dt" sz="half" idx="10"/>
          </p:nvPr>
        </p:nvSpPr>
        <p:spPr/>
        <p:txBody>
          <a:bodyPr/>
          <a:lstStyle/>
          <a:p>
            <a:fld id="{448F903F-8505-2D47-839E-745188524DBC}" type="datetimeFigureOut">
              <a:rPr lang="en-US" smtClean="0"/>
              <a:t>2/25/20</a:t>
            </a:fld>
            <a:endParaRPr lang="en-US"/>
          </a:p>
        </p:txBody>
      </p:sp>
      <p:sp>
        <p:nvSpPr>
          <p:cNvPr id="6" name="Footer Placeholder 5">
            <a:extLst>
              <a:ext uri="{FF2B5EF4-FFF2-40B4-BE49-F238E27FC236}">
                <a16:creationId xmlns:a16="http://schemas.microsoft.com/office/drawing/2014/main" id="{889D2B57-C068-D64A-9EAA-2A4BFD9A98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A35EBA-8A2A-9F46-989B-1F82CDB33505}"/>
              </a:ext>
            </a:extLst>
          </p:cNvPr>
          <p:cNvSpPr>
            <a:spLocks noGrp="1"/>
          </p:cNvSpPr>
          <p:nvPr>
            <p:ph type="sldNum" sz="quarter" idx="12"/>
          </p:nvPr>
        </p:nvSpPr>
        <p:spPr/>
        <p:txBody>
          <a:bodyPr/>
          <a:lstStyle/>
          <a:p>
            <a:fld id="{9F3397C3-A5B6-7F44-9E6E-C5FD6CBDA9DF}" type="slidenum">
              <a:rPr lang="en-US" smtClean="0"/>
              <a:t>‹#›</a:t>
            </a:fld>
            <a:endParaRPr lang="en-US"/>
          </a:p>
        </p:txBody>
      </p:sp>
    </p:spTree>
    <p:extLst>
      <p:ext uri="{BB962C8B-B14F-4D97-AF65-F5344CB8AC3E}">
        <p14:creationId xmlns:p14="http://schemas.microsoft.com/office/powerpoint/2010/main" val="4102444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C5D6D8-E9FF-BA41-80EC-5920F79AF2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761B54-8270-524A-9C96-19E14CBAF3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87990-B76D-1143-BD14-5E9A4DBCAA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F903F-8505-2D47-839E-745188524DBC}" type="datetimeFigureOut">
              <a:rPr lang="en-US" smtClean="0"/>
              <a:t>2/25/20</a:t>
            </a:fld>
            <a:endParaRPr lang="en-US"/>
          </a:p>
        </p:txBody>
      </p:sp>
      <p:sp>
        <p:nvSpPr>
          <p:cNvPr id="5" name="Footer Placeholder 4">
            <a:extLst>
              <a:ext uri="{FF2B5EF4-FFF2-40B4-BE49-F238E27FC236}">
                <a16:creationId xmlns:a16="http://schemas.microsoft.com/office/drawing/2014/main" id="{22DC20EA-5DA9-B04B-81A0-DB3D9C2321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0CB770-2B10-544E-8D60-77BDE2D0D5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3397C3-A5B6-7F44-9E6E-C5FD6CBDA9DF}" type="slidenum">
              <a:rPr lang="en-US" smtClean="0"/>
              <a:t>‹#›</a:t>
            </a:fld>
            <a:endParaRPr lang="en-US"/>
          </a:p>
        </p:txBody>
      </p:sp>
    </p:spTree>
    <p:extLst>
      <p:ext uri="{BB962C8B-B14F-4D97-AF65-F5344CB8AC3E}">
        <p14:creationId xmlns:p14="http://schemas.microsoft.com/office/powerpoint/2010/main" val="1337911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pi.foursquare.com/v2/venues/explore" TargetMode="External"/><Relationship Id="rId2" Type="http://schemas.openxmlformats.org/officeDocument/2006/relationships/hyperlink" Target="https://data.cityofnewyork.us/City-Government/Neighborhood-Names-GIS/99bc-9p23"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26">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7D430FD-F902-0C47-ADBB-49836E3B69F8}"/>
              </a:ext>
            </a:extLst>
          </p:cNvPr>
          <p:cNvSpPr>
            <a:spLocks noGrp="1"/>
          </p:cNvSpPr>
          <p:nvPr>
            <p:ph type="ctrTitle"/>
          </p:nvPr>
        </p:nvSpPr>
        <p:spPr>
          <a:xfrm>
            <a:off x="1848465" y="3298722"/>
            <a:ext cx="8495070" cy="1784402"/>
          </a:xfrm>
        </p:spPr>
        <p:txBody>
          <a:bodyPr anchor="b">
            <a:normAutofit/>
          </a:bodyPr>
          <a:lstStyle/>
          <a:p>
            <a:r>
              <a:rPr lang="en-US">
                <a:solidFill>
                  <a:srgbClr val="FFFFFF"/>
                </a:solidFill>
              </a:rPr>
              <a:t>NYC’s next coffee shop </a:t>
            </a:r>
            <a:endParaRPr lang="en-US" dirty="0">
              <a:solidFill>
                <a:srgbClr val="FFFFFF"/>
              </a:solidFill>
            </a:endParaRPr>
          </a:p>
        </p:txBody>
      </p:sp>
      <p:sp>
        <p:nvSpPr>
          <p:cNvPr id="3" name="Subtitle 2">
            <a:extLst>
              <a:ext uri="{FF2B5EF4-FFF2-40B4-BE49-F238E27FC236}">
                <a16:creationId xmlns:a16="http://schemas.microsoft.com/office/drawing/2014/main" id="{06A2B1BB-3C85-D64A-B2EF-6AE527CCDA75}"/>
              </a:ext>
            </a:extLst>
          </p:cNvPr>
          <p:cNvSpPr>
            <a:spLocks noGrp="1"/>
          </p:cNvSpPr>
          <p:nvPr>
            <p:ph type="subTitle" idx="1"/>
          </p:nvPr>
        </p:nvSpPr>
        <p:spPr>
          <a:xfrm>
            <a:off x="1848465" y="5258851"/>
            <a:ext cx="8495070" cy="904005"/>
          </a:xfrm>
        </p:spPr>
        <p:txBody>
          <a:bodyPr>
            <a:normAutofit/>
          </a:bodyPr>
          <a:lstStyle/>
          <a:p>
            <a:r>
              <a:rPr lang="en-US" sz="1900">
                <a:solidFill>
                  <a:srgbClr val="FFFFFF"/>
                </a:solidFill>
              </a:rPr>
              <a:t>Exploring the city’s caffeine-friendly neighborhoods</a:t>
            </a:r>
            <a:br>
              <a:rPr lang="en-US" sz="1900">
                <a:solidFill>
                  <a:srgbClr val="FFFFFF"/>
                </a:solidFill>
              </a:rPr>
            </a:br>
            <a:br>
              <a:rPr lang="en-US" sz="1900">
                <a:solidFill>
                  <a:srgbClr val="FFFFFF"/>
                </a:solidFill>
              </a:rPr>
            </a:br>
            <a:r>
              <a:rPr lang="en-US" sz="1900">
                <a:solidFill>
                  <a:srgbClr val="FFFFFF"/>
                </a:solidFill>
              </a:rPr>
              <a:t>Pratik Mukherjee</a:t>
            </a:r>
          </a:p>
        </p:txBody>
      </p:sp>
      <p:sp>
        <p:nvSpPr>
          <p:cNvPr id="96" name="Oval 28">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Cafe">
            <a:extLst>
              <a:ext uri="{FF2B5EF4-FFF2-40B4-BE49-F238E27FC236}">
                <a16:creationId xmlns:a16="http://schemas.microsoft.com/office/drawing/2014/main" id="{FB46EDA9-3A54-4FAC-8756-8184301EFF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395988157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3347F1-A0B7-ED4E-93E0-4052CCA2FE05}"/>
              </a:ext>
            </a:extLst>
          </p:cNvPr>
          <p:cNvSpPr>
            <a:spLocks noGrp="1"/>
          </p:cNvSpPr>
          <p:nvPr>
            <p:ph type="title"/>
          </p:nvPr>
        </p:nvSpPr>
        <p:spPr>
          <a:xfrm>
            <a:off x="517889" y="4883544"/>
            <a:ext cx="3876086" cy="1556907"/>
          </a:xfrm>
        </p:spPr>
        <p:txBody>
          <a:bodyPr vert="horz" lIns="91440" tIns="45720" rIns="91440" bIns="45720" rtlCol="0" anchor="ctr">
            <a:normAutofit/>
          </a:bodyPr>
          <a:lstStyle/>
          <a:p>
            <a:r>
              <a:rPr lang="en-US" sz="3200" dirty="0"/>
              <a:t>Neighborhoods by </a:t>
            </a:r>
            <a:r>
              <a:rPr lang="en-US" sz="3200" b="1" dirty="0" err="1"/>
              <a:t>Customer_Competitor</a:t>
            </a:r>
            <a:endParaRPr lang="en-US" sz="3200" b="1" dirty="0"/>
          </a:p>
        </p:txBody>
      </p:sp>
      <p:sp>
        <p:nvSpPr>
          <p:cNvPr id="1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logo&#10;&#10;Description automatically generated">
            <a:extLst>
              <a:ext uri="{FF2B5EF4-FFF2-40B4-BE49-F238E27FC236}">
                <a16:creationId xmlns:a16="http://schemas.microsoft.com/office/drawing/2014/main" id="{8FB258FC-2D87-6442-BE66-82D5DC2D634D}"/>
              </a:ext>
            </a:extLst>
          </p:cNvPr>
          <p:cNvPicPr>
            <a:picLocks noGrp="1" noChangeAspect="1"/>
          </p:cNvPicPr>
          <p:nvPr>
            <p:ph idx="1"/>
          </p:nvPr>
        </p:nvPicPr>
        <p:blipFill rotWithShape="1">
          <a:blip r:embed="rId2"/>
          <a:srcRect t="15220" b="7069"/>
          <a:stretch/>
        </p:blipFill>
        <p:spPr>
          <a:xfrm>
            <a:off x="517888" y="442488"/>
            <a:ext cx="10369645" cy="3867993"/>
          </a:xfrm>
          <a:prstGeom prst="rect">
            <a:avLst/>
          </a:prstGeom>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F7B35C-3D62-1A48-8EA2-51A83D3F2AC9}"/>
              </a:ext>
            </a:extLst>
          </p:cNvPr>
          <p:cNvSpPr txBox="1"/>
          <p:nvPr/>
        </p:nvSpPr>
        <p:spPr>
          <a:xfrm>
            <a:off x="5162719" y="4883544"/>
            <a:ext cx="6586915" cy="1556907"/>
          </a:xfrm>
          <a:prstGeom prst="rect">
            <a:avLst/>
          </a:prstGeom>
        </p:spPr>
        <p:txBody>
          <a:bodyPr vert="horz" lIns="91440" tIns="45720" rIns="91440" bIns="45720" rtlCol="0" anchor="ctr">
            <a:normAutofit fontScale="85000" lnSpcReduction="20000"/>
          </a:bodyPr>
          <a:lstStyle/>
          <a:p>
            <a:pPr indent="-228600">
              <a:lnSpc>
                <a:spcPct val="90000"/>
              </a:lnSpc>
              <a:spcAft>
                <a:spcPts val="600"/>
              </a:spcAft>
              <a:buFont typeface="Arial" panose="020B0604020202020204" pitchFamily="34" charset="0"/>
              <a:buChar char="•"/>
            </a:pPr>
            <a:r>
              <a:rPr lang="en-US" sz="2100" dirty="0"/>
              <a:t>Top 5 neighborhoods:- </a:t>
            </a:r>
          </a:p>
          <a:p>
            <a:pPr lvl="1" indent="-228600">
              <a:lnSpc>
                <a:spcPct val="90000"/>
              </a:lnSpc>
              <a:spcAft>
                <a:spcPts val="600"/>
              </a:spcAft>
              <a:buFont typeface="Arial" panose="020B0604020202020204" pitchFamily="34" charset="0"/>
              <a:buChar char="•"/>
            </a:pPr>
            <a:r>
              <a:rPr lang="en-US" b="1" dirty="0"/>
              <a:t>Sutton Place</a:t>
            </a:r>
          </a:p>
          <a:p>
            <a:pPr lvl="1" indent="-228600">
              <a:lnSpc>
                <a:spcPct val="90000"/>
              </a:lnSpc>
              <a:spcAft>
                <a:spcPts val="600"/>
              </a:spcAft>
              <a:buFont typeface="Arial" panose="020B0604020202020204" pitchFamily="34" charset="0"/>
              <a:buChar char="•"/>
            </a:pPr>
            <a:r>
              <a:rPr lang="en-US" b="1" dirty="0"/>
              <a:t>Clinton</a:t>
            </a:r>
          </a:p>
          <a:p>
            <a:pPr lvl="1" indent="-228600">
              <a:lnSpc>
                <a:spcPct val="90000"/>
              </a:lnSpc>
              <a:spcAft>
                <a:spcPts val="600"/>
              </a:spcAft>
              <a:buFont typeface="Arial" panose="020B0604020202020204" pitchFamily="34" charset="0"/>
              <a:buChar char="•"/>
            </a:pPr>
            <a:r>
              <a:rPr lang="en-US" b="1" dirty="0"/>
              <a:t>Upper East Side</a:t>
            </a:r>
          </a:p>
          <a:p>
            <a:pPr lvl="1" indent="-228600">
              <a:lnSpc>
                <a:spcPct val="90000"/>
              </a:lnSpc>
              <a:spcAft>
                <a:spcPts val="600"/>
              </a:spcAft>
              <a:buFont typeface="Arial" panose="020B0604020202020204" pitchFamily="34" charset="0"/>
              <a:buChar char="•"/>
            </a:pPr>
            <a:r>
              <a:rPr lang="en-US" b="1" dirty="0"/>
              <a:t>Stuyvesant Town</a:t>
            </a:r>
          </a:p>
          <a:p>
            <a:pPr lvl="1" indent="-228600">
              <a:lnSpc>
                <a:spcPct val="90000"/>
              </a:lnSpc>
              <a:spcAft>
                <a:spcPts val="600"/>
              </a:spcAft>
              <a:buFont typeface="Arial" panose="020B0604020202020204" pitchFamily="34" charset="0"/>
              <a:buChar char="•"/>
            </a:pPr>
            <a:r>
              <a:rPr lang="en-US" b="1" dirty="0"/>
              <a:t>Civic Center</a:t>
            </a:r>
          </a:p>
          <a:p>
            <a:pPr indent="-228600">
              <a:lnSpc>
                <a:spcPct val="90000"/>
              </a:lnSpc>
              <a:spcAft>
                <a:spcPts val="600"/>
              </a:spcAft>
              <a:buFont typeface="Arial" panose="020B0604020202020204" pitchFamily="34" charset="0"/>
              <a:buChar char="•"/>
            </a:pPr>
            <a:endParaRPr lang="en-US" sz="1100" dirty="0"/>
          </a:p>
        </p:txBody>
      </p:sp>
    </p:spTree>
    <p:extLst>
      <p:ext uri="{BB962C8B-B14F-4D97-AF65-F5344CB8AC3E}">
        <p14:creationId xmlns:p14="http://schemas.microsoft.com/office/powerpoint/2010/main" val="588147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0D63EC-C0E7-4A4C-963A-BAA679BBA8C4}"/>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dirty="0">
                <a:solidFill>
                  <a:srgbClr val="FFFFFF"/>
                </a:solidFill>
              </a:rPr>
              <a:t>Clusters Map</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map&#10;&#10;Description automatically generated">
            <a:extLst>
              <a:ext uri="{FF2B5EF4-FFF2-40B4-BE49-F238E27FC236}">
                <a16:creationId xmlns:a16="http://schemas.microsoft.com/office/drawing/2014/main" id="{BE75887D-D514-0F4F-8D8B-AEF0703B7BC8}"/>
              </a:ext>
            </a:extLst>
          </p:cNvPr>
          <p:cNvPicPr>
            <a:picLocks noGrp="1" noChangeAspect="1"/>
          </p:cNvPicPr>
          <p:nvPr>
            <p:ph idx="1"/>
          </p:nvPr>
        </p:nvPicPr>
        <p:blipFill rotWithShape="1">
          <a:blip r:embed="rId2"/>
          <a:srcRect l="2692" r="10532" b="2"/>
          <a:stretch/>
        </p:blipFill>
        <p:spPr>
          <a:xfrm>
            <a:off x="976251" y="942538"/>
            <a:ext cx="7163222" cy="4808332"/>
          </a:xfrm>
          <a:prstGeom prst="rect">
            <a:avLst/>
          </a:prstGeom>
          <a:effectLst/>
        </p:spPr>
      </p:pic>
    </p:spTree>
    <p:extLst>
      <p:ext uri="{BB962C8B-B14F-4D97-AF65-F5344CB8AC3E}">
        <p14:creationId xmlns:p14="http://schemas.microsoft.com/office/powerpoint/2010/main" val="664298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9">
            <a:extLst>
              <a:ext uri="{FF2B5EF4-FFF2-40B4-BE49-F238E27FC236}">
                <a16:creationId xmlns:a16="http://schemas.microsoft.com/office/drawing/2014/main" id="{BF538DE5-A30F-4117-9482-6CCAD2A821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1">
            <a:extLst>
              <a:ext uri="{FF2B5EF4-FFF2-40B4-BE49-F238E27FC236}">
                <a16:creationId xmlns:a16="http://schemas.microsoft.com/office/drawing/2014/main" id="{DB01F01A-0922-4194-8449-21D15139A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5360" y="834629"/>
            <a:ext cx="4979816" cy="4361685"/>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F4CDEE-AB11-3A4E-A800-22F66B6B4FE1}"/>
              </a:ext>
            </a:extLst>
          </p:cNvPr>
          <p:cNvSpPr>
            <a:spLocks noGrp="1"/>
          </p:cNvSpPr>
          <p:nvPr>
            <p:ph type="title"/>
          </p:nvPr>
        </p:nvSpPr>
        <p:spPr>
          <a:xfrm>
            <a:off x="7250164" y="1789042"/>
            <a:ext cx="3859398" cy="1795714"/>
          </a:xfrm>
        </p:spPr>
        <p:txBody>
          <a:bodyPr vert="horz" lIns="91440" tIns="45720" rIns="91440" bIns="45720" rtlCol="0" anchor="b">
            <a:normAutofit/>
          </a:bodyPr>
          <a:lstStyle/>
          <a:p>
            <a:pPr algn="ctr"/>
            <a:r>
              <a:rPr lang="en-US" kern="1200">
                <a:solidFill>
                  <a:schemeClr val="bg1"/>
                </a:solidFill>
                <a:latin typeface="+mj-lt"/>
                <a:ea typeface="+mj-ea"/>
                <a:cs typeface="+mj-cs"/>
              </a:rPr>
              <a:t>Clusters Results</a:t>
            </a:r>
          </a:p>
        </p:txBody>
      </p:sp>
      <p:graphicFrame>
        <p:nvGraphicFramePr>
          <p:cNvPr id="7" name="Content Placeholder 3">
            <a:extLst>
              <a:ext uri="{FF2B5EF4-FFF2-40B4-BE49-F238E27FC236}">
                <a16:creationId xmlns:a16="http://schemas.microsoft.com/office/drawing/2014/main" id="{AD793955-5A91-E94C-90C5-8A1FFAC71F9E}"/>
              </a:ext>
            </a:extLst>
          </p:cNvPr>
          <p:cNvGraphicFramePr>
            <a:graphicFrameLocks/>
          </p:cNvGraphicFramePr>
          <p:nvPr>
            <p:extLst>
              <p:ext uri="{D42A27DB-BD31-4B8C-83A1-F6EECF244321}">
                <p14:modId xmlns:p14="http://schemas.microsoft.com/office/powerpoint/2010/main" val="1613292536"/>
              </p:ext>
            </p:extLst>
          </p:nvPr>
        </p:nvGraphicFramePr>
        <p:xfrm>
          <a:off x="893036" y="643468"/>
          <a:ext cx="5239278" cy="5571070"/>
        </p:xfrm>
        <a:graphic>
          <a:graphicData uri="http://schemas.openxmlformats.org/drawingml/2006/table">
            <a:tbl>
              <a:tblPr firstRow="1" bandRow="1">
                <a:noFill/>
                <a:tableStyleId>{5C22544A-7EE6-4342-B048-85BDC9FD1C3A}</a:tableStyleId>
              </a:tblPr>
              <a:tblGrid>
                <a:gridCol w="1252661">
                  <a:extLst>
                    <a:ext uri="{9D8B030D-6E8A-4147-A177-3AD203B41FA5}">
                      <a16:colId xmlns:a16="http://schemas.microsoft.com/office/drawing/2014/main" val="750858589"/>
                    </a:ext>
                  </a:extLst>
                </a:gridCol>
                <a:gridCol w="1646839">
                  <a:extLst>
                    <a:ext uri="{9D8B030D-6E8A-4147-A177-3AD203B41FA5}">
                      <a16:colId xmlns:a16="http://schemas.microsoft.com/office/drawing/2014/main" val="4050110004"/>
                    </a:ext>
                  </a:extLst>
                </a:gridCol>
                <a:gridCol w="2339778">
                  <a:extLst>
                    <a:ext uri="{9D8B030D-6E8A-4147-A177-3AD203B41FA5}">
                      <a16:colId xmlns:a16="http://schemas.microsoft.com/office/drawing/2014/main" val="888958233"/>
                    </a:ext>
                  </a:extLst>
                </a:gridCol>
              </a:tblGrid>
              <a:tr h="428328">
                <a:tc>
                  <a:txBody>
                    <a:bodyPr/>
                    <a:lstStyle/>
                    <a:p>
                      <a:r>
                        <a:rPr lang="en-US" sz="900" b="1" cap="all" spc="150">
                          <a:solidFill>
                            <a:schemeClr val="tx1">
                              <a:lumMod val="75000"/>
                              <a:lumOff val="25000"/>
                            </a:schemeClr>
                          </a:solidFill>
                        </a:rPr>
                        <a:t>Cluster Label</a:t>
                      </a:r>
                    </a:p>
                  </a:txBody>
                  <a:tcPr marL="108089" marR="46732" marT="54045" marB="54045">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900" b="1" cap="all" spc="150">
                          <a:solidFill>
                            <a:schemeClr val="tx1">
                              <a:lumMod val="75000"/>
                              <a:lumOff val="25000"/>
                            </a:schemeClr>
                          </a:solidFill>
                        </a:rPr>
                        <a:t>Neighborhoods</a:t>
                      </a:r>
                    </a:p>
                  </a:txBody>
                  <a:tcPr marL="108089" marR="46732" marT="54045" marB="54045">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900" b="1" cap="all" spc="150">
                          <a:solidFill>
                            <a:schemeClr val="tx1">
                              <a:lumMod val="75000"/>
                              <a:lumOff val="25000"/>
                            </a:schemeClr>
                          </a:solidFill>
                        </a:rPr>
                        <a:t>Customer_Competitor Ratio</a:t>
                      </a:r>
                    </a:p>
                  </a:txBody>
                  <a:tcPr marL="108089" marR="46732" marT="54045" marB="54045">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801056600"/>
                  </a:ext>
                </a:extLst>
              </a:tr>
              <a:tr h="1143144">
                <a:tc>
                  <a:txBody>
                    <a:bodyPr/>
                    <a:lstStyle/>
                    <a:p>
                      <a:r>
                        <a:rPr lang="en-US" sz="900" b="1" cap="none" spc="0" dirty="0">
                          <a:solidFill>
                            <a:schemeClr val="tx1">
                              <a:lumMod val="75000"/>
                              <a:lumOff val="25000"/>
                            </a:schemeClr>
                          </a:solidFill>
                        </a:rPr>
                        <a:t>0</a:t>
                      </a:r>
                    </a:p>
                  </a:txBody>
                  <a:tcPr marL="108089" marR="46732" marT="54045" marB="54045">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ctr"/>
                      <a:r>
                        <a:rPr lang="en-US" sz="900" b="1" cap="none" spc="0" dirty="0">
                          <a:solidFill>
                            <a:schemeClr val="tx1">
                              <a:lumMod val="75000"/>
                              <a:lumOff val="25000"/>
                            </a:schemeClr>
                          </a:solidFill>
                          <a:effectLst/>
                        </a:rPr>
                        <a:t>Carnegie Hill</a:t>
                      </a:r>
                    </a:p>
                    <a:p>
                      <a:pPr algn="l" fontAlgn="ctr"/>
                      <a:r>
                        <a:rPr lang="en-US" sz="900" b="1" cap="none" spc="0" dirty="0">
                          <a:solidFill>
                            <a:schemeClr val="tx1">
                              <a:lumMod val="75000"/>
                              <a:lumOff val="25000"/>
                            </a:schemeClr>
                          </a:solidFill>
                          <a:effectLst/>
                        </a:rPr>
                        <a:t>Chinatown</a:t>
                      </a:r>
                    </a:p>
                    <a:p>
                      <a:pPr algn="l" fontAlgn="ctr"/>
                      <a:r>
                        <a:rPr lang="en-US" sz="900" b="1" cap="none" spc="0" dirty="0">
                          <a:solidFill>
                            <a:schemeClr val="tx1">
                              <a:lumMod val="75000"/>
                              <a:lumOff val="25000"/>
                            </a:schemeClr>
                          </a:solidFill>
                          <a:effectLst/>
                        </a:rPr>
                        <a:t>East Village</a:t>
                      </a:r>
                    </a:p>
                    <a:p>
                      <a:pPr algn="l" fontAlgn="ctr"/>
                      <a:r>
                        <a:rPr lang="en-US" sz="900" b="1" cap="none" spc="0" dirty="0">
                          <a:solidFill>
                            <a:schemeClr val="tx1">
                              <a:lumMod val="75000"/>
                              <a:lumOff val="25000"/>
                            </a:schemeClr>
                          </a:solidFill>
                          <a:effectLst/>
                        </a:rPr>
                        <a:t>Financial District</a:t>
                      </a:r>
                    </a:p>
                    <a:p>
                      <a:pPr algn="l" fontAlgn="ctr"/>
                      <a:r>
                        <a:rPr lang="en-US" sz="900" b="1" cap="none" spc="0" dirty="0">
                          <a:solidFill>
                            <a:schemeClr val="tx1">
                              <a:lumMod val="75000"/>
                              <a:lumOff val="25000"/>
                            </a:schemeClr>
                          </a:solidFill>
                          <a:effectLst/>
                        </a:rPr>
                        <a:t> Lenox Hill</a:t>
                      </a:r>
                    </a:p>
                    <a:p>
                      <a:pPr algn="l" fontAlgn="ctr"/>
                      <a:r>
                        <a:rPr lang="en-US" sz="900" b="1" cap="none" spc="0" dirty="0">
                          <a:solidFill>
                            <a:schemeClr val="tx1">
                              <a:lumMod val="75000"/>
                              <a:lumOff val="25000"/>
                            </a:schemeClr>
                          </a:solidFill>
                          <a:effectLst/>
                        </a:rPr>
                        <a:t>Midtown South</a:t>
                      </a:r>
                    </a:p>
                    <a:p>
                      <a:pPr algn="l" fontAlgn="ctr"/>
                      <a:r>
                        <a:rPr lang="en-US" sz="900" b="1" cap="none" spc="0" dirty="0">
                          <a:solidFill>
                            <a:schemeClr val="tx1">
                              <a:lumMod val="75000"/>
                              <a:lumOff val="25000"/>
                            </a:schemeClr>
                          </a:solidFill>
                          <a:effectLst/>
                        </a:rPr>
                        <a:t>Upper West Side</a:t>
                      </a:r>
                    </a:p>
                  </a:txBody>
                  <a:tcPr marL="108089" marR="46732" marT="54045" marB="54045"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900" b="1" cap="none" spc="0">
                          <a:solidFill>
                            <a:schemeClr val="tx1">
                              <a:lumMod val="75000"/>
                              <a:lumOff val="25000"/>
                            </a:schemeClr>
                          </a:solidFill>
                        </a:rPr>
                        <a:t>60 - 75</a:t>
                      </a:r>
                    </a:p>
                  </a:txBody>
                  <a:tcPr marL="108089" marR="46732" marT="54045" marB="54045">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505708300"/>
                  </a:ext>
                </a:extLst>
              </a:tr>
              <a:tr h="285364">
                <a:tc>
                  <a:txBody>
                    <a:bodyPr/>
                    <a:lstStyle/>
                    <a:p>
                      <a:r>
                        <a:rPr lang="en-US" sz="900" b="1" cap="none" spc="0" dirty="0">
                          <a:solidFill>
                            <a:schemeClr val="tx1">
                              <a:lumMod val="75000"/>
                              <a:lumOff val="25000"/>
                            </a:schemeClr>
                          </a:solidFill>
                        </a:rPr>
                        <a:t>1</a:t>
                      </a:r>
                    </a:p>
                  </a:txBody>
                  <a:tcPr marL="108089" marR="46732" marT="54045" marB="54045">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900" b="1" cap="none" spc="0">
                          <a:solidFill>
                            <a:schemeClr val="tx1">
                              <a:lumMod val="75000"/>
                              <a:lumOff val="25000"/>
                            </a:schemeClr>
                          </a:solidFill>
                        </a:rPr>
                        <a:t>Clinton</a:t>
                      </a:r>
                    </a:p>
                  </a:txBody>
                  <a:tcPr marL="108089" marR="46732" marT="54045" marB="54045">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900" b="1" cap="none" spc="0">
                          <a:solidFill>
                            <a:schemeClr val="tx1">
                              <a:lumMod val="75000"/>
                              <a:lumOff val="25000"/>
                            </a:schemeClr>
                          </a:solidFill>
                        </a:rPr>
                        <a:t>366</a:t>
                      </a:r>
                    </a:p>
                  </a:txBody>
                  <a:tcPr marL="108089" marR="46732" marT="54045" marB="54045">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4256862369"/>
                  </a:ext>
                </a:extLst>
              </a:tr>
              <a:tr h="571291">
                <a:tc>
                  <a:txBody>
                    <a:bodyPr/>
                    <a:lstStyle/>
                    <a:p>
                      <a:r>
                        <a:rPr lang="en-US" sz="900" b="1" cap="none" spc="0">
                          <a:solidFill>
                            <a:schemeClr val="tx1">
                              <a:lumMod val="75000"/>
                              <a:lumOff val="25000"/>
                            </a:schemeClr>
                          </a:solidFill>
                        </a:rPr>
                        <a:t>2</a:t>
                      </a:r>
                    </a:p>
                  </a:txBody>
                  <a:tcPr marL="108089" marR="46732" marT="54045" marB="54045">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algn="l" defTabSz="914400" rtl="0" eaLnBrk="1" fontAlgn="ctr" latinLnBrk="0" hangingPunct="1"/>
                      <a:r>
                        <a:rPr lang="en-US" sz="900" b="1" kern="1200" cap="none" spc="0" dirty="0">
                          <a:solidFill>
                            <a:schemeClr val="tx1">
                              <a:lumMod val="75000"/>
                              <a:lumOff val="25000"/>
                            </a:schemeClr>
                          </a:solidFill>
                          <a:latin typeface="+mn-lt"/>
                          <a:ea typeface="+mn-ea"/>
                          <a:cs typeface="+mn-cs"/>
                        </a:rPr>
                        <a:t>Civic Center</a:t>
                      </a:r>
                    </a:p>
                    <a:p>
                      <a:pPr marL="0" algn="l" defTabSz="914400" rtl="0" eaLnBrk="1" fontAlgn="ctr" latinLnBrk="0" hangingPunct="1"/>
                      <a:r>
                        <a:rPr lang="en-US" sz="900" b="1" kern="1200" cap="none" spc="0" dirty="0">
                          <a:solidFill>
                            <a:schemeClr val="tx1">
                              <a:lumMod val="75000"/>
                              <a:lumOff val="25000"/>
                            </a:schemeClr>
                          </a:solidFill>
                          <a:latin typeface="+mn-lt"/>
                          <a:ea typeface="+mn-ea"/>
                          <a:cs typeface="+mn-cs"/>
                        </a:rPr>
                        <a:t>Flatiron</a:t>
                      </a:r>
                    </a:p>
                    <a:p>
                      <a:pPr marL="0" algn="l" defTabSz="914400" rtl="0" eaLnBrk="1" fontAlgn="ctr" latinLnBrk="0" hangingPunct="1"/>
                      <a:r>
                        <a:rPr lang="en-US" sz="900" b="1" kern="1200" cap="none" spc="0" dirty="0">
                          <a:solidFill>
                            <a:schemeClr val="tx1">
                              <a:lumMod val="75000"/>
                              <a:lumOff val="25000"/>
                            </a:schemeClr>
                          </a:solidFill>
                          <a:latin typeface="+mn-lt"/>
                          <a:ea typeface="+mn-ea"/>
                          <a:cs typeface="+mn-cs"/>
                        </a:rPr>
                        <a:t>Lincoln Square </a:t>
                      </a:r>
                    </a:p>
                  </a:txBody>
                  <a:tcPr marL="108089" marR="46732" marT="54045" marB="54045"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900" b="1" cap="none" spc="0">
                          <a:solidFill>
                            <a:schemeClr val="tx1">
                              <a:lumMod val="75000"/>
                              <a:lumOff val="25000"/>
                            </a:schemeClr>
                          </a:solidFill>
                        </a:rPr>
                        <a:t>142 - 171</a:t>
                      </a:r>
                    </a:p>
                  </a:txBody>
                  <a:tcPr marL="108089" marR="46732" marT="54045" marB="54045">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31320997"/>
                  </a:ext>
                </a:extLst>
              </a:tr>
              <a:tr h="285364">
                <a:tc>
                  <a:txBody>
                    <a:bodyPr/>
                    <a:lstStyle/>
                    <a:p>
                      <a:r>
                        <a:rPr lang="en-US" sz="900" b="1" cap="none" spc="0">
                          <a:solidFill>
                            <a:schemeClr val="tx1">
                              <a:lumMod val="75000"/>
                              <a:lumOff val="25000"/>
                            </a:schemeClr>
                          </a:solidFill>
                        </a:rPr>
                        <a:t>3</a:t>
                      </a:r>
                    </a:p>
                  </a:txBody>
                  <a:tcPr marL="108089" marR="46732" marT="54045" marB="54045">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900" b="1" cap="none" spc="0" dirty="0">
                          <a:solidFill>
                            <a:schemeClr val="tx1">
                              <a:lumMod val="75000"/>
                              <a:lumOff val="25000"/>
                            </a:schemeClr>
                          </a:solidFill>
                        </a:rPr>
                        <a:t>Sutton Place</a:t>
                      </a:r>
                    </a:p>
                  </a:txBody>
                  <a:tcPr marL="108089" marR="46732" marT="54045" marB="54045">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900" b="1" cap="none" spc="0">
                          <a:solidFill>
                            <a:schemeClr val="tx1">
                              <a:lumMod val="75000"/>
                              <a:lumOff val="25000"/>
                            </a:schemeClr>
                          </a:solidFill>
                        </a:rPr>
                        <a:t>600</a:t>
                      </a:r>
                    </a:p>
                  </a:txBody>
                  <a:tcPr marL="108089" marR="46732" marT="54045" marB="54045">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594263850"/>
                  </a:ext>
                </a:extLst>
              </a:tr>
              <a:tr h="1857960">
                <a:tc>
                  <a:txBody>
                    <a:bodyPr/>
                    <a:lstStyle/>
                    <a:p>
                      <a:r>
                        <a:rPr lang="en-US" sz="900" b="1" cap="none" spc="0" dirty="0">
                          <a:solidFill>
                            <a:schemeClr val="tx1">
                              <a:lumMod val="75000"/>
                              <a:lumOff val="25000"/>
                            </a:schemeClr>
                          </a:solidFill>
                        </a:rPr>
                        <a:t>4</a:t>
                      </a:r>
                    </a:p>
                  </a:txBody>
                  <a:tcPr marL="108089" marR="46732" marT="54045" marB="54045">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900" b="1" kern="1200" cap="none" spc="0">
                          <a:solidFill>
                            <a:schemeClr val="tx1">
                              <a:lumMod val="75000"/>
                              <a:lumOff val="25000"/>
                            </a:schemeClr>
                          </a:solidFill>
                          <a:latin typeface="+mn-lt"/>
                          <a:ea typeface="+mn-ea"/>
                          <a:cs typeface="+mn-cs"/>
                        </a:rPr>
                        <a:t>Chelsea</a:t>
                      </a:r>
                    </a:p>
                    <a:p>
                      <a:pPr algn="l" fontAlgn="b"/>
                      <a:r>
                        <a:rPr lang="en-US" sz="900" b="1" kern="1200" cap="none" spc="0">
                          <a:solidFill>
                            <a:schemeClr val="tx1">
                              <a:lumMod val="75000"/>
                              <a:lumOff val="25000"/>
                            </a:schemeClr>
                          </a:solidFill>
                          <a:latin typeface="+mn-lt"/>
                          <a:ea typeface="+mn-ea"/>
                          <a:cs typeface="+mn-cs"/>
                        </a:rPr>
                        <a:t>Hamilton Heights</a:t>
                      </a:r>
                    </a:p>
                    <a:p>
                      <a:pPr algn="l" fontAlgn="b"/>
                      <a:r>
                        <a:rPr lang="en-US" sz="900" b="1" kern="1200" cap="none" spc="0">
                          <a:solidFill>
                            <a:schemeClr val="tx1">
                              <a:lumMod val="75000"/>
                              <a:lumOff val="25000"/>
                            </a:schemeClr>
                          </a:solidFill>
                          <a:latin typeface="+mn-lt"/>
                          <a:ea typeface="+mn-ea"/>
                          <a:cs typeface="+mn-cs"/>
                        </a:rPr>
                        <a:t>Little Italy</a:t>
                      </a:r>
                    </a:p>
                    <a:p>
                      <a:pPr algn="l" fontAlgn="b"/>
                      <a:r>
                        <a:rPr lang="en-US" sz="900" b="1" kern="1200" cap="none" spc="0">
                          <a:solidFill>
                            <a:schemeClr val="tx1">
                              <a:lumMod val="75000"/>
                              <a:lumOff val="25000"/>
                            </a:schemeClr>
                          </a:solidFill>
                          <a:latin typeface="+mn-lt"/>
                          <a:ea typeface="+mn-ea"/>
                          <a:cs typeface="+mn-cs"/>
                        </a:rPr>
                        <a:t>Manhattan Valley</a:t>
                      </a:r>
                    </a:p>
                    <a:p>
                      <a:pPr algn="l" fontAlgn="b"/>
                      <a:r>
                        <a:rPr lang="en-US" sz="900" b="1" kern="1200" cap="none" spc="0">
                          <a:solidFill>
                            <a:schemeClr val="tx1">
                              <a:lumMod val="75000"/>
                              <a:lumOff val="25000"/>
                            </a:schemeClr>
                          </a:solidFill>
                          <a:latin typeface="+mn-lt"/>
                          <a:ea typeface="+mn-ea"/>
                          <a:cs typeface="+mn-cs"/>
                        </a:rPr>
                        <a:t>Manhattanville</a:t>
                      </a:r>
                    </a:p>
                    <a:p>
                      <a:pPr algn="l" fontAlgn="b"/>
                      <a:r>
                        <a:rPr lang="en-US" sz="900" b="1" kern="1200" cap="none" spc="0">
                          <a:solidFill>
                            <a:schemeClr val="tx1">
                              <a:lumMod val="75000"/>
                              <a:lumOff val="25000"/>
                            </a:schemeClr>
                          </a:solidFill>
                          <a:latin typeface="+mn-lt"/>
                          <a:ea typeface="+mn-ea"/>
                          <a:cs typeface="+mn-cs"/>
                        </a:rPr>
                        <a:t>Noho</a:t>
                      </a:r>
                    </a:p>
                    <a:p>
                      <a:pPr algn="l" fontAlgn="b"/>
                      <a:r>
                        <a:rPr lang="en-US" sz="900" b="1" kern="1200" cap="none" spc="0">
                          <a:solidFill>
                            <a:schemeClr val="tx1">
                              <a:lumMod val="75000"/>
                              <a:lumOff val="25000"/>
                            </a:schemeClr>
                          </a:solidFill>
                          <a:latin typeface="+mn-lt"/>
                          <a:ea typeface="+mn-ea"/>
                          <a:cs typeface="+mn-cs"/>
                        </a:rPr>
                        <a:t>Soho</a:t>
                      </a:r>
                    </a:p>
                    <a:p>
                      <a:pPr algn="l" fontAlgn="b"/>
                      <a:r>
                        <a:rPr lang="en-US" sz="900" b="1" kern="1200" cap="none" spc="0">
                          <a:solidFill>
                            <a:schemeClr val="tx1">
                              <a:lumMod val="75000"/>
                              <a:lumOff val="25000"/>
                            </a:schemeClr>
                          </a:solidFill>
                          <a:latin typeface="+mn-lt"/>
                          <a:ea typeface="+mn-ea"/>
                          <a:cs typeface="+mn-cs"/>
                        </a:rPr>
                        <a:t>Tribeca</a:t>
                      </a:r>
                    </a:p>
                    <a:p>
                      <a:pPr algn="l" fontAlgn="b"/>
                      <a:r>
                        <a:rPr lang="en-US" sz="900" b="1" kern="1200" cap="none" spc="0">
                          <a:solidFill>
                            <a:schemeClr val="tx1">
                              <a:lumMod val="75000"/>
                              <a:lumOff val="25000"/>
                            </a:schemeClr>
                          </a:solidFill>
                          <a:latin typeface="+mn-lt"/>
                          <a:ea typeface="+mn-ea"/>
                          <a:cs typeface="+mn-cs"/>
                        </a:rPr>
                        <a:t>Tudor City</a:t>
                      </a:r>
                    </a:p>
                    <a:p>
                      <a:pPr algn="l" fontAlgn="b"/>
                      <a:r>
                        <a:rPr lang="en-US" sz="900" b="1" kern="1200" cap="none" spc="0">
                          <a:solidFill>
                            <a:schemeClr val="tx1">
                              <a:lumMod val="75000"/>
                              <a:lumOff val="25000"/>
                            </a:schemeClr>
                          </a:solidFill>
                          <a:latin typeface="+mn-lt"/>
                          <a:ea typeface="+mn-ea"/>
                          <a:cs typeface="+mn-cs"/>
                        </a:rPr>
                        <a:t>Turtle Bay</a:t>
                      </a:r>
                    </a:p>
                    <a:p>
                      <a:pPr algn="l" fontAlgn="b"/>
                      <a:r>
                        <a:rPr lang="en-US" sz="900" b="1" kern="1200" cap="none" spc="0">
                          <a:solidFill>
                            <a:schemeClr val="tx1">
                              <a:lumMod val="75000"/>
                              <a:lumOff val="25000"/>
                            </a:schemeClr>
                          </a:solidFill>
                          <a:latin typeface="+mn-lt"/>
                          <a:ea typeface="+mn-ea"/>
                          <a:cs typeface="+mn-cs"/>
                        </a:rPr>
                        <a:t>Washington Heights</a:t>
                      </a:r>
                    </a:p>
                    <a:p>
                      <a:pPr algn="l" fontAlgn="b"/>
                      <a:r>
                        <a:rPr lang="en-US" sz="900" b="1" kern="1200" cap="none" spc="0">
                          <a:solidFill>
                            <a:schemeClr val="tx1">
                              <a:lumMod val="75000"/>
                              <a:lumOff val="25000"/>
                            </a:schemeClr>
                          </a:solidFill>
                          <a:latin typeface="+mn-lt"/>
                          <a:ea typeface="+mn-ea"/>
                          <a:cs typeface="+mn-cs"/>
                        </a:rPr>
                        <a:t>YorkVille</a:t>
                      </a:r>
                    </a:p>
                  </a:txBody>
                  <a:tcPr marL="108089" marR="46732" marT="54045" marB="54045" anchor="b">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900" b="1" cap="none" spc="0" dirty="0">
                          <a:solidFill>
                            <a:schemeClr val="tx1">
                              <a:lumMod val="75000"/>
                              <a:lumOff val="25000"/>
                            </a:schemeClr>
                          </a:solidFill>
                        </a:rPr>
                        <a:t>12 - 42</a:t>
                      </a:r>
                    </a:p>
                  </a:txBody>
                  <a:tcPr marL="108089" marR="46732" marT="54045" marB="54045">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655327855"/>
                  </a:ext>
                </a:extLst>
              </a:tr>
              <a:tr h="428328">
                <a:tc>
                  <a:txBody>
                    <a:bodyPr/>
                    <a:lstStyle/>
                    <a:p>
                      <a:r>
                        <a:rPr lang="en-US" sz="900" b="1" cap="none" spc="0" dirty="0">
                          <a:solidFill>
                            <a:schemeClr val="tx1">
                              <a:lumMod val="75000"/>
                              <a:lumOff val="25000"/>
                            </a:schemeClr>
                          </a:solidFill>
                        </a:rPr>
                        <a:t>5</a:t>
                      </a:r>
                    </a:p>
                  </a:txBody>
                  <a:tcPr marL="108089" marR="46732" marT="54045" marB="54045">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900" b="1" cap="none" spc="0">
                          <a:solidFill>
                            <a:schemeClr val="tx1">
                              <a:lumMod val="75000"/>
                              <a:lumOff val="25000"/>
                            </a:schemeClr>
                          </a:solidFill>
                        </a:rPr>
                        <a:t>Stuyvesant Town</a:t>
                      </a:r>
                    </a:p>
                    <a:p>
                      <a:r>
                        <a:rPr lang="en-US" sz="900" b="1" cap="none" spc="0">
                          <a:solidFill>
                            <a:schemeClr val="tx1">
                              <a:lumMod val="75000"/>
                              <a:lumOff val="25000"/>
                            </a:schemeClr>
                          </a:solidFill>
                        </a:rPr>
                        <a:t>Upper East Side</a:t>
                      </a:r>
                    </a:p>
                  </a:txBody>
                  <a:tcPr marL="108089" marR="46732" marT="54045" marB="54045">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900" b="1" cap="none" spc="0" dirty="0">
                          <a:solidFill>
                            <a:schemeClr val="tx1">
                              <a:lumMod val="75000"/>
                              <a:lumOff val="25000"/>
                            </a:schemeClr>
                          </a:solidFill>
                        </a:rPr>
                        <a:t>200 - 225</a:t>
                      </a:r>
                    </a:p>
                  </a:txBody>
                  <a:tcPr marL="108089" marR="46732" marT="54045" marB="54045">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722759603"/>
                  </a:ext>
                </a:extLst>
              </a:tr>
              <a:tr h="571291">
                <a:tc>
                  <a:txBody>
                    <a:bodyPr/>
                    <a:lstStyle/>
                    <a:p>
                      <a:r>
                        <a:rPr lang="en-US" sz="900" b="1" cap="none" spc="0" dirty="0">
                          <a:solidFill>
                            <a:schemeClr val="tx1">
                              <a:lumMod val="75000"/>
                              <a:lumOff val="25000"/>
                            </a:schemeClr>
                          </a:solidFill>
                        </a:rPr>
                        <a:t>6</a:t>
                      </a:r>
                    </a:p>
                  </a:txBody>
                  <a:tcPr marL="108089" marR="46732" marT="54045" marB="54045">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900" b="1" cap="none" spc="0">
                          <a:solidFill>
                            <a:schemeClr val="tx1">
                              <a:lumMod val="75000"/>
                              <a:lumOff val="25000"/>
                            </a:schemeClr>
                          </a:solidFill>
                        </a:rPr>
                        <a:t>Central Harlem</a:t>
                      </a:r>
                    </a:p>
                    <a:p>
                      <a:r>
                        <a:rPr lang="en-US" sz="900" b="1" cap="none" spc="0">
                          <a:solidFill>
                            <a:schemeClr val="tx1">
                              <a:lumMod val="75000"/>
                              <a:lumOff val="25000"/>
                            </a:schemeClr>
                          </a:solidFill>
                        </a:rPr>
                        <a:t> Murray Hill</a:t>
                      </a:r>
                    </a:p>
                    <a:p>
                      <a:r>
                        <a:rPr lang="en-US" sz="900" b="1" cap="none" spc="0">
                          <a:solidFill>
                            <a:schemeClr val="tx1">
                              <a:lumMod val="75000"/>
                              <a:lumOff val="25000"/>
                            </a:schemeClr>
                          </a:solidFill>
                        </a:rPr>
                        <a:t>Roosevelt Island</a:t>
                      </a:r>
                    </a:p>
                  </a:txBody>
                  <a:tcPr marL="108089" marR="46732" marT="54045" marB="54045">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900" b="1" cap="none" spc="0" dirty="0">
                          <a:solidFill>
                            <a:schemeClr val="tx1">
                              <a:lumMod val="75000"/>
                              <a:lumOff val="25000"/>
                            </a:schemeClr>
                          </a:solidFill>
                        </a:rPr>
                        <a:t>85 – 100</a:t>
                      </a:r>
                    </a:p>
                  </a:txBody>
                  <a:tcPr marL="108089" marR="46732" marT="54045" marB="54045">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4059576349"/>
                  </a:ext>
                </a:extLst>
              </a:tr>
            </a:tbl>
          </a:graphicData>
        </a:graphic>
      </p:graphicFrame>
    </p:spTree>
    <p:extLst>
      <p:ext uri="{BB962C8B-B14F-4D97-AF65-F5344CB8AC3E}">
        <p14:creationId xmlns:p14="http://schemas.microsoft.com/office/powerpoint/2010/main" val="69336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82823-EE83-9A4B-94D5-E08586C4395B}"/>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Discussion</a:t>
            </a:r>
          </a:p>
        </p:txBody>
      </p:sp>
      <p:cxnSp>
        <p:nvCxnSpPr>
          <p:cNvPr id="12"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CDB3A6E5-6C76-A544-B30D-E39716830F06}"/>
              </a:ext>
            </a:extLst>
          </p:cNvPr>
          <p:cNvSpPr>
            <a:spLocks noGrp="1"/>
          </p:cNvSpPr>
          <p:nvPr>
            <p:ph idx="1"/>
          </p:nvPr>
        </p:nvSpPr>
        <p:spPr>
          <a:xfrm>
            <a:off x="4976031" y="963877"/>
            <a:ext cx="6377769" cy="4930246"/>
          </a:xfrm>
        </p:spPr>
        <p:txBody>
          <a:bodyPr anchor="ctr">
            <a:normAutofit/>
          </a:bodyPr>
          <a:lstStyle/>
          <a:p>
            <a:r>
              <a:rPr lang="en-US" sz="2400"/>
              <a:t>Neighborhoods that has a proportionate distribution of commercial enterprises, tourists’ spots, and residential areas are best suited to set up a coffee shop. </a:t>
            </a:r>
          </a:p>
          <a:p>
            <a:r>
              <a:rPr lang="en-US" sz="2400"/>
              <a:t>Neighborhoods that are at the geographical extremes of the city are not as well suited as they lack accessibility and public footfall. </a:t>
            </a:r>
          </a:p>
          <a:p>
            <a:r>
              <a:rPr lang="en-US" sz="2400"/>
              <a:t>Tourist and business neighborhoods are poorly suited as the number of existing coffee shops exceeds the number of customers. </a:t>
            </a:r>
          </a:p>
        </p:txBody>
      </p:sp>
    </p:spTree>
    <p:extLst>
      <p:ext uri="{BB962C8B-B14F-4D97-AF65-F5344CB8AC3E}">
        <p14:creationId xmlns:p14="http://schemas.microsoft.com/office/powerpoint/2010/main" val="3028279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7148D1-D1DF-5D40-A1AC-EAC2DD032F4D}"/>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Future Improvements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6166A1-F5CC-3242-85ED-FA79ED240480}"/>
              </a:ext>
            </a:extLst>
          </p:cNvPr>
          <p:cNvSpPr>
            <a:spLocks noGrp="1"/>
          </p:cNvSpPr>
          <p:nvPr>
            <p:ph idx="1"/>
          </p:nvPr>
        </p:nvSpPr>
        <p:spPr>
          <a:xfrm>
            <a:off x="4976031" y="963877"/>
            <a:ext cx="6377769" cy="4930246"/>
          </a:xfrm>
        </p:spPr>
        <p:txBody>
          <a:bodyPr anchor="ctr">
            <a:normAutofit/>
          </a:bodyPr>
          <a:lstStyle/>
          <a:p>
            <a:r>
              <a:rPr lang="en-US" sz="2400" dirty="0"/>
              <a:t>Incorporate factors like land prices, neighborhood rent, subway stops, number of residential building in the decision-making process. </a:t>
            </a:r>
          </a:p>
          <a:p>
            <a:r>
              <a:rPr lang="en-US" sz="2400" dirty="0"/>
              <a:t>Use techniques like Heat Maps for better visualization process. </a:t>
            </a:r>
          </a:p>
        </p:txBody>
      </p:sp>
    </p:spTree>
    <p:extLst>
      <p:ext uri="{BB962C8B-B14F-4D97-AF65-F5344CB8AC3E}">
        <p14:creationId xmlns:p14="http://schemas.microsoft.com/office/powerpoint/2010/main" val="336925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E4C512-9E5C-7549-8B3D-A525DB1DD01C}"/>
              </a:ext>
            </a:extLst>
          </p:cNvPr>
          <p:cNvSpPr>
            <a:spLocks noGrp="1"/>
          </p:cNvSpPr>
          <p:nvPr>
            <p:ph type="title"/>
          </p:nvPr>
        </p:nvSpPr>
        <p:spPr>
          <a:xfrm>
            <a:off x="863029" y="1012004"/>
            <a:ext cx="3416158" cy="4795408"/>
          </a:xfrm>
        </p:spPr>
        <p:txBody>
          <a:bodyPr>
            <a:normAutofit/>
          </a:bodyPr>
          <a:lstStyle/>
          <a:p>
            <a:r>
              <a:rPr lang="en-US">
                <a:solidFill>
                  <a:srgbClr val="FFFFFF"/>
                </a:solidFill>
              </a:rPr>
              <a:t>Stakeholders </a:t>
            </a:r>
          </a:p>
        </p:txBody>
      </p:sp>
      <p:graphicFrame>
        <p:nvGraphicFramePr>
          <p:cNvPr id="5" name="Content Placeholder 2">
            <a:extLst>
              <a:ext uri="{FF2B5EF4-FFF2-40B4-BE49-F238E27FC236}">
                <a16:creationId xmlns:a16="http://schemas.microsoft.com/office/drawing/2014/main" id="{14B71CD7-DB35-4F53-A71D-FEEF3BA6316F}"/>
              </a:ext>
            </a:extLst>
          </p:cNvPr>
          <p:cNvGraphicFramePr>
            <a:graphicFrameLocks noGrp="1"/>
          </p:cNvGraphicFramePr>
          <p:nvPr>
            <p:ph idx="1"/>
            <p:extLst>
              <p:ext uri="{D42A27DB-BD31-4B8C-83A1-F6EECF244321}">
                <p14:modId xmlns:p14="http://schemas.microsoft.com/office/powerpoint/2010/main" val="161014838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9702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08D88E-1F24-6346-A0B8-257BC6A14E34}"/>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Problem Statement</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6BE381-A861-A840-89CE-B707CDC651DF}"/>
              </a:ext>
            </a:extLst>
          </p:cNvPr>
          <p:cNvSpPr>
            <a:spLocks noGrp="1"/>
          </p:cNvSpPr>
          <p:nvPr>
            <p:ph idx="1"/>
          </p:nvPr>
        </p:nvSpPr>
        <p:spPr>
          <a:xfrm>
            <a:off x="4976031" y="963877"/>
            <a:ext cx="6377769" cy="4930246"/>
          </a:xfrm>
        </p:spPr>
        <p:txBody>
          <a:bodyPr anchor="ctr">
            <a:normAutofit/>
          </a:bodyPr>
          <a:lstStyle/>
          <a:p>
            <a:r>
              <a:rPr lang="en-US" sz="2400" dirty="0"/>
              <a:t>Advocate neighborhoods for opening a</a:t>
            </a:r>
            <a:r>
              <a:rPr lang="en-US" sz="2400" b="1" dirty="0"/>
              <a:t> </a:t>
            </a:r>
            <a:r>
              <a:rPr lang="en-US" sz="2400" dirty="0"/>
              <a:t>coffee shop in the </a:t>
            </a:r>
            <a:r>
              <a:rPr lang="en-US" sz="2400" b="1" dirty="0"/>
              <a:t>Manhattan</a:t>
            </a:r>
            <a:r>
              <a:rPr lang="en-US" sz="2400" dirty="0"/>
              <a:t> borough of </a:t>
            </a:r>
            <a:r>
              <a:rPr lang="en-US" sz="2400" b="1" dirty="0"/>
              <a:t>New York City </a:t>
            </a:r>
            <a:r>
              <a:rPr lang="en-US" sz="2400" dirty="0"/>
              <a:t>that are most optimal for business profitability and operational effectiveness.</a:t>
            </a:r>
          </a:p>
          <a:p>
            <a:pPr marL="0" indent="0">
              <a:buNone/>
            </a:pPr>
            <a:endParaRPr lang="en-US" sz="2400" dirty="0"/>
          </a:p>
        </p:txBody>
      </p:sp>
    </p:spTree>
    <p:extLst>
      <p:ext uri="{BB962C8B-B14F-4D97-AF65-F5344CB8AC3E}">
        <p14:creationId xmlns:p14="http://schemas.microsoft.com/office/powerpoint/2010/main" val="513233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14">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872458-9F55-D145-A913-1944BF7B5D4B}"/>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 Acquisition</a:t>
            </a:r>
          </a:p>
        </p:txBody>
      </p:sp>
      <p:cxnSp>
        <p:nvCxnSpPr>
          <p:cNvPr id="30" name="Straight Connector 16">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13BFB2C-17A5-F747-BAD1-73EC1AE13C60}"/>
              </a:ext>
            </a:extLst>
          </p:cNvPr>
          <p:cNvSpPr>
            <a:spLocks noGrp="1"/>
          </p:cNvSpPr>
          <p:nvPr>
            <p:ph idx="1"/>
          </p:nvPr>
        </p:nvSpPr>
        <p:spPr>
          <a:xfrm>
            <a:off x="4976031" y="963877"/>
            <a:ext cx="6377769" cy="4930246"/>
          </a:xfrm>
        </p:spPr>
        <p:txBody>
          <a:bodyPr anchor="ctr">
            <a:normAutofit/>
          </a:bodyPr>
          <a:lstStyle/>
          <a:p>
            <a:r>
              <a:rPr lang="en-US" sz="2400" dirty="0"/>
              <a:t>Data about </a:t>
            </a:r>
            <a:r>
              <a:rPr lang="en-US" sz="2400" b="1" dirty="0"/>
              <a:t>neighborhoods</a:t>
            </a:r>
            <a:r>
              <a:rPr lang="en-US" sz="2400" dirty="0"/>
              <a:t>, </a:t>
            </a:r>
            <a:r>
              <a:rPr lang="en-US" sz="2400" b="1" dirty="0"/>
              <a:t>latitude </a:t>
            </a:r>
            <a:r>
              <a:rPr lang="en-US" sz="2400" dirty="0"/>
              <a:t>and </a:t>
            </a:r>
            <a:r>
              <a:rPr lang="en-US" sz="2400" b="1" dirty="0"/>
              <a:t>longitude</a:t>
            </a:r>
            <a:r>
              <a:rPr lang="en-US" sz="2400" dirty="0"/>
              <a:t> was collected from NYC Open Data repository </a:t>
            </a:r>
            <a:r>
              <a:rPr lang="en-US" sz="1800" dirty="0"/>
              <a:t>(Link: </a:t>
            </a:r>
            <a:r>
              <a:rPr lang="en-US" sz="1800" dirty="0">
                <a:hlinkClick r:id="rId2"/>
              </a:rPr>
              <a:t>https://data.cityofnewyork.us/City-Government/Neighborhood-Names-GIS/99bc-9p23</a:t>
            </a:r>
            <a:r>
              <a:rPr lang="en-US" sz="1800" dirty="0"/>
              <a:t>)</a:t>
            </a:r>
          </a:p>
          <a:p>
            <a:r>
              <a:rPr lang="en-US" sz="2400" b="1" dirty="0"/>
              <a:t>Latitude</a:t>
            </a:r>
            <a:r>
              <a:rPr lang="en-US" sz="2400" dirty="0"/>
              <a:t> and </a:t>
            </a:r>
            <a:r>
              <a:rPr lang="en-US" sz="2400" b="1" dirty="0"/>
              <a:t>Longitude</a:t>
            </a:r>
            <a:r>
              <a:rPr lang="en-US" sz="2400" dirty="0"/>
              <a:t> of New York City were collected using the </a:t>
            </a:r>
            <a:r>
              <a:rPr lang="en-US" sz="2400" b="1" dirty="0" err="1"/>
              <a:t>geopy</a:t>
            </a:r>
            <a:r>
              <a:rPr lang="en-US" sz="2400" dirty="0"/>
              <a:t> library</a:t>
            </a:r>
          </a:p>
          <a:p>
            <a:r>
              <a:rPr lang="en-US" sz="2400" b="1" dirty="0"/>
              <a:t>Venue</a:t>
            </a:r>
            <a:r>
              <a:rPr lang="en-US" sz="2400" dirty="0"/>
              <a:t> data for the different neighborhoods were collected from </a:t>
            </a:r>
            <a:r>
              <a:rPr lang="en-US" sz="2400" b="1" dirty="0" err="1"/>
              <a:t>FourSquare</a:t>
            </a:r>
            <a:r>
              <a:rPr lang="en-US" sz="2400" dirty="0"/>
              <a:t> </a:t>
            </a:r>
            <a:r>
              <a:rPr lang="en-US" sz="1800" dirty="0"/>
              <a:t>(Link: </a:t>
            </a:r>
            <a:r>
              <a:rPr lang="en-US" sz="1800" u="sng" dirty="0">
                <a:hlinkClick r:id="rId3"/>
              </a:rPr>
              <a:t>https://api.foursquare.com/v2/venues/explore</a:t>
            </a:r>
            <a:r>
              <a:rPr lang="en-US" sz="1800" dirty="0"/>
              <a:t>) </a:t>
            </a:r>
          </a:p>
        </p:txBody>
      </p:sp>
    </p:spTree>
    <p:extLst>
      <p:ext uri="{BB962C8B-B14F-4D97-AF65-F5344CB8AC3E}">
        <p14:creationId xmlns:p14="http://schemas.microsoft.com/office/powerpoint/2010/main" val="3599272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CFE4D-39FB-B34D-973C-089162C52233}"/>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 Cleansing</a:t>
            </a:r>
          </a:p>
        </p:txBody>
      </p:sp>
      <p:cxnSp>
        <p:nvCxnSpPr>
          <p:cNvPr id="18"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5A2E67A-FB1D-C640-80B5-E43CAAD4F672}"/>
              </a:ext>
            </a:extLst>
          </p:cNvPr>
          <p:cNvSpPr>
            <a:spLocks noGrp="1"/>
          </p:cNvSpPr>
          <p:nvPr>
            <p:ph idx="1"/>
          </p:nvPr>
        </p:nvSpPr>
        <p:spPr>
          <a:xfrm>
            <a:off x="4976031" y="963877"/>
            <a:ext cx="6377769" cy="4930246"/>
          </a:xfrm>
        </p:spPr>
        <p:txBody>
          <a:bodyPr anchor="ctr">
            <a:normAutofit/>
          </a:bodyPr>
          <a:lstStyle/>
          <a:p>
            <a:r>
              <a:rPr lang="en-US" sz="1500" dirty="0"/>
              <a:t>Venue Categories were classified into </a:t>
            </a:r>
            <a:r>
              <a:rPr lang="en-US" sz="1500" b="1" dirty="0"/>
              <a:t>Customers</a:t>
            </a:r>
            <a:r>
              <a:rPr lang="en-US" sz="1500" dirty="0"/>
              <a:t> and </a:t>
            </a:r>
            <a:r>
              <a:rPr lang="en-US" sz="1500" b="1" dirty="0"/>
              <a:t>Competitors</a:t>
            </a:r>
            <a:r>
              <a:rPr lang="en-US" sz="1500" dirty="0"/>
              <a:t> </a:t>
            </a:r>
          </a:p>
          <a:p>
            <a:r>
              <a:rPr lang="en-US" sz="1500" b="1" dirty="0">
                <a:latin typeface="Courier New" panose="02070309020205020404" pitchFamily="49" charset="0"/>
                <a:cs typeface="Courier New" panose="02070309020205020404" pitchFamily="49" charset="0"/>
              </a:rPr>
              <a:t>Customers</a:t>
            </a:r>
            <a:r>
              <a:rPr lang="en-US" sz="1500" dirty="0">
                <a:latin typeface="Courier New" panose="02070309020205020404" pitchFamily="49" charset="0"/>
                <a:cs typeface="Courier New" panose="02070309020205020404" pitchFamily="49" charset="0"/>
              </a:rPr>
              <a:t> = [ 'College Theater', 'Gym / Fitness Center', 'Gym / Fitness Center', 'Cooking School', 'Tourist Information Center', 'Tourist Information Center', 'Music School', 'Community Center', 'Community Center', 'Weight Loss Center', 'Weight Loss Center', 'School', 'College Academic Building', 'College Academic Building', 'Garden Center', 'Garden Center', 'High School', 'College Bookstore', 'Recreation Center', 'Recreation Center', 'Paper / Office Supplies Store', "Doctor's Office", 'College Arts Building', 'Office', 'Medical Center', 'Medical Center', 'Spiritual Center', 'Spiritual Center']</a:t>
            </a:r>
          </a:p>
          <a:p>
            <a:r>
              <a:rPr lang="en-US" sz="1500" b="1" dirty="0">
                <a:latin typeface="Courier New" panose="02070309020205020404" pitchFamily="49" charset="0"/>
                <a:cs typeface="Courier New" panose="02070309020205020404" pitchFamily="49" charset="0"/>
              </a:rPr>
              <a:t>Competitors</a:t>
            </a:r>
            <a:r>
              <a:rPr lang="en-US" sz="1500" dirty="0">
                <a:latin typeface="Courier New" panose="02070309020205020404" pitchFamily="49" charset="0"/>
                <a:cs typeface="Courier New" panose="02070309020205020404" pitchFamily="49" charset="0"/>
              </a:rPr>
              <a:t> = ['Café', 'Tea Room', 'Cafeteria', 'Bubble Tea Shop', 'Coffee Shop', 'College Cafeteria', 'College Cafeteria']</a:t>
            </a:r>
          </a:p>
          <a:p>
            <a:endParaRPr lang="en-US" sz="1500" dirty="0"/>
          </a:p>
        </p:txBody>
      </p:sp>
    </p:spTree>
    <p:extLst>
      <p:ext uri="{BB962C8B-B14F-4D97-AF65-F5344CB8AC3E}">
        <p14:creationId xmlns:p14="http://schemas.microsoft.com/office/powerpoint/2010/main" val="315294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9749B-01A6-CE44-BAF0-17F1A1EAB54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Data Cleansing (contd.)</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CE57C69A-AA80-7E45-B7AF-4E7F445AFCEB}"/>
              </a:ext>
            </a:extLst>
          </p:cNvPr>
          <p:cNvSpPr>
            <a:spLocks noGrp="1"/>
          </p:cNvSpPr>
          <p:nvPr>
            <p:ph idx="1"/>
          </p:nvPr>
        </p:nvSpPr>
        <p:spPr>
          <a:xfrm>
            <a:off x="4976031" y="963877"/>
            <a:ext cx="6377769" cy="4930246"/>
          </a:xfrm>
        </p:spPr>
        <p:txBody>
          <a:bodyPr anchor="ctr">
            <a:normAutofit/>
          </a:bodyPr>
          <a:lstStyle/>
          <a:p>
            <a:r>
              <a:rPr lang="en-US" sz="2400"/>
              <a:t>Records with borough not in </a:t>
            </a:r>
            <a:r>
              <a:rPr lang="en-US" sz="2400" b="1"/>
              <a:t>Manhattan</a:t>
            </a:r>
            <a:r>
              <a:rPr lang="en-US" sz="2400"/>
              <a:t> were filtered out.  </a:t>
            </a:r>
          </a:p>
          <a:p>
            <a:r>
              <a:rPr lang="en-US" sz="2400"/>
              <a:t>Data-frame created with </a:t>
            </a:r>
            <a:r>
              <a:rPr lang="en-US" sz="2400" b="1"/>
              <a:t>Neighborhood</a:t>
            </a:r>
            <a:r>
              <a:rPr lang="en-US" sz="2400"/>
              <a:t>, </a:t>
            </a:r>
            <a:r>
              <a:rPr lang="en-US" sz="2400" b="1"/>
              <a:t>Latitude</a:t>
            </a:r>
            <a:r>
              <a:rPr lang="en-US" sz="2400"/>
              <a:t>, </a:t>
            </a:r>
            <a:r>
              <a:rPr lang="en-US" sz="2400" b="1"/>
              <a:t>Longitude</a:t>
            </a:r>
            <a:r>
              <a:rPr lang="en-US" sz="2400"/>
              <a:t>, </a:t>
            </a:r>
            <a:r>
              <a:rPr lang="en-US" sz="2400" b="1"/>
              <a:t>Customers </a:t>
            </a:r>
            <a:r>
              <a:rPr lang="en-US" sz="2400"/>
              <a:t>and </a:t>
            </a:r>
            <a:r>
              <a:rPr lang="en-US" sz="2400" b="1"/>
              <a:t>Competitors </a:t>
            </a:r>
          </a:p>
          <a:p>
            <a:r>
              <a:rPr lang="en-US" sz="2400" b="1"/>
              <a:t>Customers: </a:t>
            </a:r>
            <a:r>
              <a:rPr lang="en-US" sz="2400"/>
              <a:t>Venue count where venue category in </a:t>
            </a:r>
            <a:r>
              <a:rPr lang="en-US" sz="2400" b="1"/>
              <a:t>Customers</a:t>
            </a:r>
          </a:p>
          <a:p>
            <a:r>
              <a:rPr lang="en-US" sz="2400" b="1"/>
              <a:t>Competitors: </a:t>
            </a:r>
            <a:r>
              <a:rPr lang="en-US" sz="2400"/>
              <a:t>Venue count where venue category in </a:t>
            </a:r>
            <a:r>
              <a:rPr lang="en-US" sz="2400" b="1"/>
              <a:t>Competitors</a:t>
            </a:r>
            <a:r>
              <a:rPr lang="en-US" sz="2400"/>
              <a:t> </a:t>
            </a:r>
          </a:p>
        </p:txBody>
      </p:sp>
    </p:spTree>
    <p:extLst>
      <p:ext uri="{BB962C8B-B14F-4D97-AF65-F5344CB8AC3E}">
        <p14:creationId xmlns:p14="http://schemas.microsoft.com/office/powerpoint/2010/main" val="2631261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8F79F2-AF16-5340-99A0-CCF4F11AFA91}"/>
              </a:ext>
            </a:extLst>
          </p:cNvPr>
          <p:cNvSpPr>
            <a:spLocks noGrp="1"/>
          </p:cNvSpPr>
          <p:nvPr>
            <p:ph type="title"/>
          </p:nvPr>
        </p:nvSpPr>
        <p:spPr>
          <a:xfrm>
            <a:off x="532015" y="4495568"/>
            <a:ext cx="3861960" cy="1905232"/>
          </a:xfrm>
        </p:spPr>
        <p:txBody>
          <a:bodyPr vert="horz" lIns="91440" tIns="45720" rIns="91440" bIns="45720" rtlCol="0" anchor="ctr">
            <a:normAutofit/>
          </a:bodyPr>
          <a:lstStyle/>
          <a:p>
            <a:r>
              <a:rPr lang="en-US" sz="3200"/>
              <a:t>Neighborhoods by Customers</a:t>
            </a:r>
          </a:p>
        </p:txBody>
      </p:sp>
      <p:sp>
        <p:nvSpPr>
          <p:cNvPr id="20" name="Rectangle 19">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ext, map&#10;&#10;Description automatically generated">
            <a:extLst>
              <a:ext uri="{FF2B5EF4-FFF2-40B4-BE49-F238E27FC236}">
                <a16:creationId xmlns:a16="http://schemas.microsoft.com/office/drawing/2014/main" id="{A2787762-4921-5043-A075-2273EEF53DB4}"/>
              </a:ext>
            </a:extLst>
          </p:cNvPr>
          <p:cNvPicPr>
            <a:picLocks noChangeAspect="1"/>
          </p:cNvPicPr>
          <p:nvPr/>
        </p:nvPicPr>
        <p:blipFill>
          <a:blip r:embed="rId2"/>
          <a:stretch>
            <a:fillRect/>
          </a:stretch>
        </p:blipFill>
        <p:spPr>
          <a:xfrm>
            <a:off x="532015" y="359448"/>
            <a:ext cx="5136795" cy="3069234"/>
          </a:xfrm>
          <a:prstGeom prst="rect">
            <a:avLst/>
          </a:prstGeom>
        </p:spPr>
      </p:pic>
      <p:pic>
        <p:nvPicPr>
          <p:cNvPr id="13" name="Content Placeholder 12" descr="A picture containing drawing&#10;&#10;Description automatically generated">
            <a:extLst>
              <a:ext uri="{FF2B5EF4-FFF2-40B4-BE49-F238E27FC236}">
                <a16:creationId xmlns:a16="http://schemas.microsoft.com/office/drawing/2014/main" id="{6D97A708-865B-C046-852B-46F2E02EA635}"/>
              </a:ext>
            </a:extLst>
          </p:cNvPr>
          <p:cNvPicPr>
            <a:picLocks noGrp="1" noChangeAspect="1"/>
          </p:cNvPicPr>
          <p:nvPr>
            <p:ph idx="1"/>
          </p:nvPr>
        </p:nvPicPr>
        <p:blipFill>
          <a:blip r:embed="rId3"/>
          <a:stretch>
            <a:fillRect/>
          </a:stretch>
        </p:blipFill>
        <p:spPr>
          <a:xfrm>
            <a:off x="5682936" y="700048"/>
            <a:ext cx="5136795" cy="2724960"/>
          </a:xfrm>
          <a:prstGeom prst="rect">
            <a:avLst/>
          </a:prstGeom>
        </p:spPr>
      </p:pic>
      <p:sp>
        <p:nvSpPr>
          <p:cNvPr id="24" name="Rectangle 23">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43A82AC-487B-D842-9989-FB938200A581}"/>
              </a:ext>
            </a:extLst>
          </p:cNvPr>
          <p:cNvSpPr txBox="1"/>
          <p:nvPr/>
        </p:nvSpPr>
        <p:spPr>
          <a:xfrm>
            <a:off x="5162719" y="4495568"/>
            <a:ext cx="6586915" cy="190523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dirty="0"/>
              <a:t>Top 5 Neighborhoods:- </a:t>
            </a:r>
          </a:p>
          <a:p>
            <a:pPr lvl="1" indent="-228600">
              <a:lnSpc>
                <a:spcPct val="90000"/>
              </a:lnSpc>
              <a:spcAft>
                <a:spcPts val="600"/>
              </a:spcAft>
              <a:buFont typeface="Arial" panose="020B0604020202020204" pitchFamily="34" charset="0"/>
              <a:buChar char="•"/>
            </a:pPr>
            <a:r>
              <a:rPr lang="en-US" sz="1500" b="1" dirty="0"/>
              <a:t>Civic Center</a:t>
            </a:r>
          </a:p>
          <a:p>
            <a:pPr lvl="1" indent="-228600">
              <a:lnSpc>
                <a:spcPct val="90000"/>
              </a:lnSpc>
              <a:spcAft>
                <a:spcPts val="600"/>
              </a:spcAft>
              <a:buFont typeface="Arial" panose="020B0604020202020204" pitchFamily="34" charset="0"/>
              <a:buChar char="•"/>
            </a:pPr>
            <a:r>
              <a:rPr lang="en-US" sz="1500" b="1" dirty="0"/>
              <a:t>Sutton Place</a:t>
            </a:r>
          </a:p>
          <a:p>
            <a:pPr lvl="1" indent="-228600">
              <a:lnSpc>
                <a:spcPct val="90000"/>
              </a:lnSpc>
              <a:spcAft>
                <a:spcPts val="600"/>
              </a:spcAft>
              <a:buFont typeface="Arial" panose="020B0604020202020204" pitchFamily="34" charset="0"/>
              <a:buChar char="•"/>
            </a:pPr>
            <a:r>
              <a:rPr lang="en-US" sz="1500" b="1" dirty="0"/>
              <a:t>Clinton</a:t>
            </a:r>
          </a:p>
          <a:p>
            <a:pPr lvl="1" indent="-228600">
              <a:lnSpc>
                <a:spcPct val="90000"/>
              </a:lnSpc>
              <a:spcAft>
                <a:spcPts val="600"/>
              </a:spcAft>
              <a:buFont typeface="Arial" panose="020B0604020202020204" pitchFamily="34" charset="0"/>
              <a:buChar char="•"/>
            </a:pPr>
            <a:r>
              <a:rPr lang="en-US" sz="1500" b="1" dirty="0"/>
              <a:t>Union Square</a:t>
            </a:r>
          </a:p>
          <a:p>
            <a:pPr lvl="1" indent="-228600">
              <a:lnSpc>
                <a:spcPct val="90000"/>
              </a:lnSpc>
              <a:spcAft>
                <a:spcPts val="600"/>
              </a:spcAft>
              <a:buFont typeface="Arial" panose="020B0604020202020204" pitchFamily="34" charset="0"/>
              <a:buChar char="•"/>
            </a:pPr>
            <a:r>
              <a:rPr lang="en-US" sz="1500" b="1" dirty="0"/>
              <a:t>Flatiron  </a:t>
            </a:r>
          </a:p>
          <a:p>
            <a:pPr indent="-228600">
              <a:lnSpc>
                <a:spcPct val="90000"/>
              </a:lnSpc>
              <a:spcAft>
                <a:spcPts val="600"/>
              </a:spcAft>
              <a:buFont typeface="Arial" panose="020B0604020202020204" pitchFamily="34" charset="0"/>
              <a:buChar char="•"/>
            </a:pPr>
            <a:endParaRPr lang="en-US" sz="1500" dirty="0"/>
          </a:p>
        </p:txBody>
      </p:sp>
    </p:spTree>
    <p:extLst>
      <p:ext uri="{BB962C8B-B14F-4D97-AF65-F5344CB8AC3E}">
        <p14:creationId xmlns:p14="http://schemas.microsoft.com/office/powerpoint/2010/main" val="1320457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022CA72-2A63-428F-B586-37BA5AB6D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028CC-C7F4-AC4A-AD5D-411D51D99FB2}"/>
              </a:ext>
            </a:extLst>
          </p:cNvPr>
          <p:cNvSpPr>
            <a:spLocks noGrp="1"/>
          </p:cNvSpPr>
          <p:nvPr>
            <p:ph type="title"/>
          </p:nvPr>
        </p:nvSpPr>
        <p:spPr>
          <a:xfrm>
            <a:off x="532015" y="4495568"/>
            <a:ext cx="3861960" cy="1905232"/>
          </a:xfrm>
        </p:spPr>
        <p:txBody>
          <a:bodyPr vert="horz" lIns="91440" tIns="45720" rIns="91440" bIns="45720" rtlCol="0" anchor="ctr">
            <a:normAutofit/>
          </a:bodyPr>
          <a:lstStyle/>
          <a:p>
            <a:r>
              <a:rPr lang="en-US" sz="3200" dirty="0"/>
              <a:t>Neighborhoods by Competitors</a:t>
            </a:r>
          </a:p>
        </p:txBody>
      </p:sp>
      <p:sp>
        <p:nvSpPr>
          <p:cNvPr id="15" name="Rectangle 1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drawing&#10;&#10;Description automatically generated">
            <a:extLst>
              <a:ext uri="{FF2B5EF4-FFF2-40B4-BE49-F238E27FC236}">
                <a16:creationId xmlns:a16="http://schemas.microsoft.com/office/drawing/2014/main" id="{D1B560E0-7019-D540-AB23-52905E5D04EA}"/>
              </a:ext>
            </a:extLst>
          </p:cNvPr>
          <p:cNvPicPr>
            <a:picLocks noGrp="1" noChangeAspect="1"/>
          </p:cNvPicPr>
          <p:nvPr>
            <p:ph idx="1"/>
          </p:nvPr>
        </p:nvPicPr>
        <p:blipFill>
          <a:blip r:embed="rId2"/>
          <a:stretch>
            <a:fillRect/>
          </a:stretch>
        </p:blipFill>
        <p:spPr>
          <a:xfrm>
            <a:off x="838201" y="876649"/>
            <a:ext cx="4644604" cy="2171352"/>
          </a:xfrm>
          <a:prstGeom prst="rect">
            <a:avLst/>
          </a:prstGeom>
        </p:spPr>
      </p:pic>
      <p:pic>
        <p:nvPicPr>
          <p:cNvPr id="7" name="Picture 6" descr="A picture containing text, map&#10;&#10;Description automatically generated">
            <a:extLst>
              <a:ext uri="{FF2B5EF4-FFF2-40B4-BE49-F238E27FC236}">
                <a16:creationId xmlns:a16="http://schemas.microsoft.com/office/drawing/2014/main" id="{1AB59D73-FCCD-494C-B473-28D6C7462078}"/>
              </a:ext>
            </a:extLst>
          </p:cNvPr>
          <p:cNvPicPr>
            <a:picLocks noChangeAspect="1"/>
          </p:cNvPicPr>
          <p:nvPr/>
        </p:nvPicPr>
        <p:blipFill>
          <a:blip r:embed="rId3"/>
          <a:stretch>
            <a:fillRect/>
          </a:stretch>
        </p:blipFill>
        <p:spPr>
          <a:xfrm>
            <a:off x="5482805" y="959882"/>
            <a:ext cx="5136795" cy="1720826"/>
          </a:xfrm>
          <a:prstGeom prst="rect">
            <a:avLst/>
          </a:prstGeom>
        </p:spPr>
      </p:pic>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797C12-DC89-0146-B0FF-ECA69DD1B7AE}"/>
              </a:ext>
            </a:extLst>
          </p:cNvPr>
          <p:cNvSpPr txBox="1"/>
          <p:nvPr/>
        </p:nvSpPr>
        <p:spPr>
          <a:xfrm>
            <a:off x="5162719" y="4495568"/>
            <a:ext cx="6586915" cy="190523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500" dirty="0"/>
              <a:t>Top 5 neighborhoods:- </a:t>
            </a:r>
          </a:p>
          <a:p>
            <a:pPr lvl="1" indent="-228600">
              <a:lnSpc>
                <a:spcPct val="90000"/>
              </a:lnSpc>
              <a:spcAft>
                <a:spcPts val="600"/>
              </a:spcAft>
              <a:buFont typeface="Arial" panose="020B0604020202020204" pitchFamily="34" charset="0"/>
              <a:buChar char="•"/>
            </a:pPr>
            <a:r>
              <a:rPr lang="en-US" sz="1500" b="1" dirty="0"/>
              <a:t>Little Italy</a:t>
            </a:r>
          </a:p>
          <a:p>
            <a:pPr lvl="1" indent="-228600">
              <a:lnSpc>
                <a:spcPct val="90000"/>
              </a:lnSpc>
              <a:spcAft>
                <a:spcPts val="600"/>
              </a:spcAft>
              <a:buFont typeface="Arial" panose="020B0604020202020204" pitchFamily="34" charset="0"/>
              <a:buChar char="•"/>
            </a:pPr>
            <a:r>
              <a:rPr lang="en-US" sz="1500" b="1" dirty="0"/>
              <a:t>Lenox Hill</a:t>
            </a:r>
          </a:p>
          <a:p>
            <a:pPr lvl="1" indent="-228600">
              <a:lnSpc>
                <a:spcPct val="90000"/>
              </a:lnSpc>
              <a:spcAft>
                <a:spcPts val="600"/>
              </a:spcAft>
              <a:buFont typeface="Arial" panose="020B0604020202020204" pitchFamily="34" charset="0"/>
              <a:buChar char="•"/>
            </a:pPr>
            <a:r>
              <a:rPr lang="en-US" sz="1500" b="1" dirty="0"/>
              <a:t>Financial District</a:t>
            </a:r>
          </a:p>
          <a:p>
            <a:pPr lvl="1" indent="-228600">
              <a:lnSpc>
                <a:spcPct val="90000"/>
              </a:lnSpc>
              <a:spcAft>
                <a:spcPts val="600"/>
              </a:spcAft>
              <a:buFont typeface="Arial" panose="020B0604020202020204" pitchFamily="34" charset="0"/>
              <a:buChar char="•"/>
            </a:pPr>
            <a:r>
              <a:rPr lang="en-US" sz="1500" b="1" dirty="0"/>
              <a:t>Carnegie Hill</a:t>
            </a:r>
          </a:p>
          <a:p>
            <a:pPr lvl="1" indent="-228600">
              <a:lnSpc>
                <a:spcPct val="90000"/>
              </a:lnSpc>
              <a:spcAft>
                <a:spcPts val="600"/>
              </a:spcAft>
              <a:buFont typeface="Arial" panose="020B0604020202020204" pitchFamily="34" charset="0"/>
              <a:buChar char="•"/>
            </a:pPr>
            <a:r>
              <a:rPr lang="en-US" sz="1500" b="1" dirty="0"/>
              <a:t>Battery City Park </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p:txBody>
      </p:sp>
    </p:spTree>
    <p:extLst>
      <p:ext uri="{BB962C8B-B14F-4D97-AF65-F5344CB8AC3E}">
        <p14:creationId xmlns:p14="http://schemas.microsoft.com/office/powerpoint/2010/main" val="202278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E0D72D-00EF-CA44-AD5A-DB75B79BE837}"/>
              </a:ext>
            </a:extLst>
          </p:cNvPr>
          <p:cNvSpPr>
            <a:spLocks noGrp="1"/>
          </p:cNvSpPr>
          <p:nvPr>
            <p:ph type="title"/>
          </p:nvPr>
        </p:nvSpPr>
        <p:spPr>
          <a:xfrm>
            <a:off x="838200" y="963877"/>
            <a:ext cx="3494362" cy="4930246"/>
          </a:xfrm>
        </p:spPr>
        <p:txBody>
          <a:bodyPr>
            <a:normAutofit/>
          </a:bodyPr>
          <a:lstStyle/>
          <a:p>
            <a:pPr algn="r"/>
            <a:r>
              <a:rPr lang="en-US" sz="2800" b="1" dirty="0" err="1">
                <a:solidFill>
                  <a:schemeClr val="accent1"/>
                </a:solidFill>
              </a:rPr>
              <a:t>Customer_Competitor</a:t>
            </a:r>
            <a:r>
              <a:rPr lang="en-US" sz="2800" b="1" dirty="0">
                <a:solidFill>
                  <a:schemeClr val="accent1"/>
                </a:solidFill>
              </a:rPr>
              <a:t> </a:t>
            </a:r>
            <a:r>
              <a:rPr lang="en-US" sz="2800" dirty="0">
                <a:solidFill>
                  <a:schemeClr val="accent1"/>
                </a:solidFill>
              </a:rPr>
              <a:t>Ratio</a:t>
            </a:r>
          </a:p>
        </p:txBody>
      </p:sp>
      <p:cxnSp>
        <p:nvCxnSpPr>
          <p:cNvPr id="55" name="Straight Connector 2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B0818A-8D74-D44C-9918-0B52E4F22731}"/>
                  </a:ext>
                </a:extLst>
              </p:cNvPr>
              <p:cNvSpPr>
                <a:spLocks noGrp="1"/>
              </p:cNvSpPr>
              <p:nvPr>
                <p:ph idx="1"/>
              </p:nvPr>
            </p:nvSpPr>
            <p:spPr>
              <a:xfrm>
                <a:off x="4976031" y="963877"/>
                <a:ext cx="6377769" cy="4930246"/>
              </a:xfrm>
            </p:spPr>
            <p:txBody>
              <a:bodyPr anchor="ctr">
                <a:normAutofit/>
              </a:bodyPr>
              <a:lstStyle/>
              <a:p>
                <a:r>
                  <a:rPr lang="en-US" sz="2400" dirty="0"/>
                  <a:t>New column called </a:t>
                </a:r>
                <a:r>
                  <a:rPr lang="en-US" sz="2400" b="1" dirty="0" err="1"/>
                  <a:t>Customer_Competitor</a:t>
                </a:r>
                <a:r>
                  <a:rPr lang="en-US" sz="2400" b="1" dirty="0"/>
                  <a:t>  </a:t>
                </a:r>
                <a:r>
                  <a:rPr lang="en-US" sz="2400" dirty="0"/>
                  <a:t>was added to the data-frame. </a:t>
                </a:r>
              </a:p>
              <a:p>
                <a:r>
                  <a:rPr lang="en-US" sz="2400" i="1" dirty="0" err="1">
                    <a:latin typeface="Cambria Math" panose="02040503050406030204" pitchFamily="18" charset="0"/>
                  </a:rPr>
                  <a:t>Customer_Competitor</a:t>
                </a:r>
                <a:r>
                  <a:rPr lang="en-US" sz="2400" i="1" dirty="0">
                    <a:latin typeface="Cambria Math" panose="02040503050406030204" pitchFamily="18" charset="0"/>
                  </a:rPr>
                  <a:t>  </a:t>
                </a:r>
                <a:r>
                  <a:rPr lang="en-US" sz="2400" dirty="0"/>
                  <a:t>= </a:t>
                </a:r>
                <a14:m>
                  <m:oMath xmlns:m="http://schemas.openxmlformats.org/officeDocument/2006/math">
                    <m:f>
                      <m:fPr>
                        <m:ctrlPr>
                          <a:rPr lang="en-US" sz="2400" i="1">
                            <a:latin typeface="Cambria Math" panose="02040503050406030204" pitchFamily="18" charset="0"/>
                          </a:rPr>
                        </m:ctrlPr>
                      </m:fPr>
                      <m:num>
                        <m:r>
                          <a:rPr lang="en-US" sz="2400" b="0" i="1">
                            <a:latin typeface="Cambria Math" panose="02040503050406030204" pitchFamily="18" charset="0"/>
                          </a:rPr>
                          <m:t>𝑁𝑢𝑚𝑏𝑒𝑟</m:t>
                        </m:r>
                        <m:r>
                          <a:rPr lang="en-US" sz="2400" b="0" i="1">
                            <a:latin typeface="Cambria Math" panose="02040503050406030204" pitchFamily="18" charset="0"/>
                          </a:rPr>
                          <m:t> </m:t>
                        </m:r>
                        <m:r>
                          <a:rPr lang="en-US" sz="2400" b="0" i="1">
                            <a:latin typeface="Cambria Math" panose="02040503050406030204" pitchFamily="18" charset="0"/>
                          </a:rPr>
                          <m:t>𝑜𝑓</m:t>
                        </m:r>
                        <m:r>
                          <a:rPr lang="en-US" sz="2400" b="0" i="1">
                            <a:latin typeface="Cambria Math" panose="02040503050406030204" pitchFamily="18" charset="0"/>
                          </a:rPr>
                          <m:t> </m:t>
                        </m:r>
                        <m:r>
                          <a:rPr lang="en-US" sz="2400" b="0" i="1">
                            <a:latin typeface="Cambria Math" panose="02040503050406030204" pitchFamily="18" charset="0"/>
                          </a:rPr>
                          <m:t>𝐶𝑢𝑠𝑡𝑜𝑚𝑒𝑟𝑠</m:t>
                        </m:r>
                        <m:r>
                          <a:rPr lang="en-US" sz="2400" b="0" i="1">
                            <a:latin typeface="Cambria Math" panose="02040503050406030204" pitchFamily="18" charset="0"/>
                          </a:rPr>
                          <m:t> ∗100</m:t>
                        </m:r>
                      </m:num>
                      <m:den>
                        <m:r>
                          <a:rPr lang="en-US" sz="2400" b="0" i="1">
                            <a:latin typeface="Cambria Math" panose="02040503050406030204" pitchFamily="18" charset="0"/>
                          </a:rPr>
                          <m:t>𝑁𝑢𝑚𝑏𝑒𝑟</m:t>
                        </m:r>
                        <m:r>
                          <a:rPr lang="en-US" sz="2400" b="0" i="1">
                            <a:latin typeface="Cambria Math" panose="02040503050406030204" pitchFamily="18" charset="0"/>
                          </a:rPr>
                          <m:t> </m:t>
                        </m:r>
                        <m:r>
                          <a:rPr lang="en-US" sz="2400" b="0" i="1">
                            <a:latin typeface="Cambria Math" panose="02040503050406030204" pitchFamily="18" charset="0"/>
                          </a:rPr>
                          <m:t>𝑜𝑓</m:t>
                        </m:r>
                        <m:r>
                          <a:rPr lang="en-US" sz="2400" b="0" i="1">
                            <a:latin typeface="Cambria Math" panose="02040503050406030204" pitchFamily="18" charset="0"/>
                          </a:rPr>
                          <m:t> </m:t>
                        </m:r>
                        <m:r>
                          <a:rPr lang="en-US" sz="2400" b="0" i="1">
                            <a:latin typeface="Cambria Math" panose="02040503050406030204" pitchFamily="18" charset="0"/>
                          </a:rPr>
                          <m:t>𝐶𝑜𝑚𝑝𝑒𝑡𝑖𝑡𝑜𝑟𝑠</m:t>
                        </m:r>
                      </m:den>
                    </m:f>
                  </m:oMath>
                </a14:m>
                <a:endParaRPr lang="en-US" sz="2400" dirty="0"/>
              </a:p>
              <a:p>
                <a:pPr marL="0" indent="0">
                  <a:buNone/>
                </a:pPr>
                <a:endParaRPr lang="en-US" sz="2400" dirty="0"/>
              </a:p>
            </p:txBody>
          </p:sp>
        </mc:Choice>
        <mc:Fallback>
          <p:sp>
            <p:nvSpPr>
              <p:cNvPr id="3" name="Content Placeholder 2">
                <a:extLst>
                  <a:ext uri="{FF2B5EF4-FFF2-40B4-BE49-F238E27FC236}">
                    <a16:creationId xmlns:a16="http://schemas.microsoft.com/office/drawing/2014/main" id="{EDB0818A-8D74-D44C-9918-0B52E4F22731}"/>
                  </a:ext>
                </a:extLst>
              </p:cNvPr>
              <p:cNvSpPr>
                <a:spLocks noGrp="1" noRot="1" noChangeAspect="1" noMove="1" noResize="1" noEditPoints="1" noAdjustHandles="1" noChangeArrowheads="1" noChangeShapeType="1" noTextEdit="1"/>
              </p:cNvSpPr>
              <p:nvPr>
                <p:ph idx="1"/>
              </p:nvPr>
            </p:nvSpPr>
            <p:spPr>
              <a:xfrm>
                <a:off x="4976031" y="963877"/>
                <a:ext cx="6377769" cy="4930246"/>
              </a:xfrm>
              <a:blipFill>
                <a:blip r:embed="rId2"/>
                <a:stretch>
                  <a:fillRect l="-1193" r="-596"/>
                </a:stretch>
              </a:blipFill>
            </p:spPr>
            <p:txBody>
              <a:bodyPr/>
              <a:lstStyle/>
              <a:p>
                <a:r>
                  <a:rPr lang="en-US">
                    <a:noFill/>
                  </a:rPr>
                  <a:t> </a:t>
                </a:r>
              </a:p>
            </p:txBody>
          </p:sp>
        </mc:Fallback>
      </mc:AlternateContent>
    </p:spTree>
    <p:extLst>
      <p:ext uri="{BB962C8B-B14F-4D97-AF65-F5344CB8AC3E}">
        <p14:creationId xmlns:p14="http://schemas.microsoft.com/office/powerpoint/2010/main" val="1922827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564</Words>
  <Application>Microsoft Macintosh PowerPoint</Application>
  <PresentationFormat>Widescreen</PresentationFormat>
  <Paragraphs>101</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Cambria Math</vt:lpstr>
      <vt:lpstr>Courier New</vt:lpstr>
      <vt:lpstr>Office Theme</vt:lpstr>
      <vt:lpstr>NYC’s next coffee shop </vt:lpstr>
      <vt:lpstr>Stakeholders </vt:lpstr>
      <vt:lpstr>Problem Statement</vt:lpstr>
      <vt:lpstr>Data Acquisition</vt:lpstr>
      <vt:lpstr>Data Cleansing</vt:lpstr>
      <vt:lpstr>Data Cleansing (contd.)</vt:lpstr>
      <vt:lpstr>Neighborhoods by Customers</vt:lpstr>
      <vt:lpstr>Neighborhoods by Competitors</vt:lpstr>
      <vt:lpstr>Customer_Competitor Ratio</vt:lpstr>
      <vt:lpstr>Neighborhoods by Customer_Competitor</vt:lpstr>
      <vt:lpstr>Clusters Map</vt:lpstr>
      <vt:lpstr>Clusters Results</vt:lpstr>
      <vt:lpstr>Discussion</vt:lpstr>
      <vt:lpstr>Future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NYC’s next coffee shop </dc:title>
  <dc:creator>PRATIK MUKHERJEE</dc:creator>
  <cp:lastModifiedBy>PRATIK MUKHERJEE</cp:lastModifiedBy>
  <cp:revision>1</cp:revision>
  <dcterms:created xsi:type="dcterms:W3CDTF">2020-02-29T18:26:23Z</dcterms:created>
  <dcterms:modified xsi:type="dcterms:W3CDTF">2020-02-29T18:26:44Z</dcterms:modified>
</cp:coreProperties>
</file>